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67" r:id="rId4"/>
    <p:sldId id="256" r:id="rId5"/>
    <p:sldId id="257" r:id="rId6"/>
    <p:sldId id="258" r:id="rId7"/>
    <p:sldId id="259" r:id="rId8"/>
    <p:sldId id="261" r:id="rId9"/>
    <p:sldId id="262" r:id="rId10"/>
    <p:sldId id="260" r:id="rId11"/>
    <p:sldId id="271" r:id="rId12"/>
    <p:sldId id="263"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482EA0-8B02-4B7E-AD8F-27CD3EA5F316}"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95087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82EA0-8B02-4B7E-AD8F-27CD3EA5F316}"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140024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82EA0-8B02-4B7E-AD8F-27CD3EA5F316}"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414711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82EA0-8B02-4B7E-AD8F-27CD3EA5F316}"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418163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482EA0-8B02-4B7E-AD8F-27CD3EA5F316}"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329163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482EA0-8B02-4B7E-AD8F-27CD3EA5F316}"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307105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482EA0-8B02-4B7E-AD8F-27CD3EA5F316}" type="datetimeFigureOut">
              <a:rPr lang="en-US" smtClean="0"/>
              <a:t>7/7/2024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175496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482EA0-8B02-4B7E-AD8F-27CD3EA5F316}" type="datetimeFigureOut">
              <a:rPr lang="en-US" smtClean="0"/>
              <a:t>7/7/2024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34626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82EA0-8B02-4B7E-AD8F-27CD3EA5F316}" type="datetimeFigureOut">
              <a:rPr lang="en-US" smtClean="0"/>
              <a:t>7/7/2024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378869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482EA0-8B02-4B7E-AD8F-27CD3EA5F316}"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154116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482EA0-8B02-4B7E-AD8F-27CD3EA5F316}"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A4DB8-693C-4479-B60F-8E58C6D5956B}" type="slidenum">
              <a:rPr lang="en-US" smtClean="0"/>
              <a:t>‹#›</a:t>
            </a:fld>
            <a:endParaRPr lang="en-US"/>
          </a:p>
        </p:txBody>
      </p:sp>
    </p:spTree>
    <p:extLst>
      <p:ext uri="{BB962C8B-B14F-4D97-AF65-F5344CB8AC3E}">
        <p14:creationId xmlns:p14="http://schemas.microsoft.com/office/powerpoint/2010/main" val="324643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82EA0-8B02-4B7E-AD8F-27CD3EA5F316}" type="datetimeFigureOut">
              <a:rPr lang="en-US" smtClean="0"/>
              <a:t>7/7/2024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A4DB8-693C-4479-B60F-8E58C6D5956B}" type="slidenum">
              <a:rPr lang="en-US" smtClean="0"/>
              <a:t>‹#›</a:t>
            </a:fld>
            <a:endParaRPr lang="en-US"/>
          </a:p>
        </p:txBody>
      </p:sp>
    </p:spTree>
    <p:extLst>
      <p:ext uri="{BB962C8B-B14F-4D97-AF65-F5344CB8AC3E}">
        <p14:creationId xmlns:p14="http://schemas.microsoft.com/office/powerpoint/2010/main" val="3553092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D46F91-A9A4-4B13-BF62-E57BF5658277}"/>
              </a:ext>
            </a:extLst>
          </p:cNvPr>
          <p:cNvPicPr>
            <a:picLocks noChangeAspect="1"/>
          </p:cNvPicPr>
          <p:nvPr/>
        </p:nvPicPr>
        <p:blipFill rotWithShape="1">
          <a:blip r:embed="rId2">
            <a:extLst>
              <a:ext uri="{28A0092B-C50C-407E-A947-70E740481C1C}">
                <a14:useLocalDpi xmlns:a14="http://schemas.microsoft.com/office/drawing/2010/main" val="0"/>
              </a:ext>
            </a:extLst>
          </a:blip>
          <a:srcRect b="10641"/>
          <a:stretch/>
        </p:blipFill>
        <p:spPr>
          <a:xfrm>
            <a:off x="0" y="0"/>
            <a:ext cx="12192000" cy="6858001"/>
          </a:xfrm>
          <a:prstGeom prst="rect">
            <a:avLst/>
          </a:prstGeom>
          <a:ln>
            <a:solidFill>
              <a:schemeClr val="accent1"/>
            </a:solidFill>
          </a:ln>
        </p:spPr>
      </p:pic>
      <p:sp>
        <p:nvSpPr>
          <p:cNvPr id="3" name="Rectangle 2">
            <a:extLst>
              <a:ext uri="{FF2B5EF4-FFF2-40B4-BE49-F238E27FC236}">
                <a16:creationId xmlns:a16="http://schemas.microsoft.com/office/drawing/2014/main" id="{AEED2571-7161-460C-9558-B329A2B9E3DE}"/>
              </a:ext>
            </a:extLst>
          </p:cNvPr>
          <p:cNvSpPr txBox="1">
            <a:spLocks noChangeArrowheads="1"/>
          </p:cNvSpPr>
          <p:nvPr/>
        </p:nvSpPr>
        <p:spPr>
          <a:xfrm>
            <a:off x="2985609" y="0"/>
            <a:ext cx="6220780" cy="826245"/>
          </a:xfrm>
          <a:prstGeom prst="rect">
            <a:avLst/>
          </a:prstGeom>
          <a:noFill/>
          <a:ln>
            <a:solidFill>
              <a:schemeClr val="bg1"/>
            </a:solidFill>
          </a:ln>
        </p:spPr>
        <p:txBody>
          <a:bodyPr>
            <a:normAutofit/>
          </a:bodyPr>
          <a:lstStyle/>
          <a:p>
            <a:pPr marL="274320" marR="0" lvl="0" indent="-274320" algn="ctr" defTabSz="914400" rtl="0" eaLnBrk="1" fontAlgn="auto" latinLnBrk="0" hangingPunct="1">
              <a:lnSpc>
                <a:spcPct val="100000"/>
              </a:lnSpc>
              <a:spcBef>
                <a:spcPts val="600"/>
              </a:spcBef>
              <a:spcAft>
                <a:spcPts val="0"/>
              </a:spcAft>
              <a:buClr>
                <a:srgbClr val="4F81BD"/>
              </a:buClr>
              <a:buSzPct val="70000"/>
              <a:buFontTx/>
              <a:buNone/>
              <a:tabLst/>
              <a:defRPr/>
            </a:pPr>
            <a:r>
              <a:rPr kumimoji="0" lang="en-US" sz="2000" b="1" i="0" u="none" strike="noStrike" kern="1200" cap="none" spc="0" normalizeH="0" baseline="0" noProof="0" dirty="0" smtClean="0">
                <a:ln>
                  <a:noFill/>
                </a:ln>
                <a:solidFill>
                  <a:srgbClr val="0000FF"/>
                </a:solidFill>
                <a:effectLst>
                  <a:outerShdw blurRad="38100" dist="38100" dir="2700000" algn="tl">
                    <a:srgbClr val="000000"/>
                  </a:outerShdw>
                </a:effectLst>
                <a:uLnTx/>
                <a:uFillTx/>
                <a:latin typeface="Times New Roman" pitchFamily="18" charset="0"/>
              </a:rPr>
              <a:t>PHÒNG</a:t>
            </a:r>
            <a:r>
              <a:rPr kumimoji="0" lang="en-US" sz="2000" b="1" i="0" u="none" strike="noStrike" kern="1200" cap="none" spc="0" normalizeH="0" noProof="0" dirty="0" smtClean="0">
                <a:ln>
                  <a:noFill/>
                </a:ln>
                <a:solidFill>
                  <a:srgbClr val="0000FF"/>
                </a:solidFill>
                <a:effectLst>
                  <a:outerShdw blurRad="38100" dist="38100" dir="2700000" algn="tl">
                    <a:srgbClr val="000000"/>
                  </a:outerShdw>
                </a:effectLst>
                <a:uLnTx/>
                <a:uFillTx/>
                <a:latin typeface="Times New Roman" pitchFamily="18" charset="0"/>
              </a:rPr>
              <a:t> GIÁO DỤC ĐÀO TẠO NINH SƠN</a:t>
            </a:r>
          </a:p>
          <a:p>
            <a:pPr marL="274320" marR="0" lvl="0" indent="-274320" algn="ctr" defTabSz="914400" rtl="0" eaLnBrk="1" fontAlgn="auto" latinLnBrk="0" hangingPunct="1">
              <a:lnSpc>
                <a:spcPct val="100000"/>
              </a:lnSpc>
              <a:spcBef>
                <a:spcPts val="600"/>
              </a:spcBef>
              <a:spcAft>
                <a:spcPts val="0"/>
              </a:spcAft>
              <a:buClr>
                <a:srgbClr val="4F81BD"/>
              </a:buClr>
              <a:buSzPct val="70000"/>
              <a:buFontTx/>
              <a:buNone/>
              <a:tabLst/>
              <a:defRPr/>
            </a:pPr>
            <a:r>
              <a:rPr lang="en-US" sz="2000" b="1" baseline="0" dirty="0" smtClean="0">
                <a:solidFill>
                  <a:srgbClr val="0000FF"/>
                </a:solidFill>
                <a:effectLst>
                  <a:outerShdw blurRad="38100" dist="38100" dir="2700000" algn="tl">
                    <a:srgbClr val="000000"/>
                  </a:outerShdw>
                </a:effectLst>
                <a:latin typeface="Times New Roman" pitchFamily="18" charset="0"/>
              </a:rPr>
              <a:t>TRƯỜNG</a:t>
            </a:r>
            <a:r>
              <a:rPr lang="en-US" sz="2000" b="1" dirty="0" smtClean="0">
                <a:solidFill>
                  <a:srgbClr val="0000FF"/>
                </a:solidFill>
                <a:effectLst>
                  <a:outerShdw blurRad="38100" dist="38100" dir="2700000" algn="tl">
                    <a:srgbClr val="000000"/>
                  </a:outerShdw>
                </a:effectLst>
                <a:latin typeface="Times New Roman" pitchFamily="18" charset="0"/>
              </a:rPr>
              <a:t> TIỂU HỌC LẬP LÁ</a:t>
            </a:r>
            <a:endParaRPr kumimoji="0" lang="en-US" sz="20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Times New Roman" pitchFamily="18" charset="0"/>
            </a:endParaRPr>
          </a:p>
        </p:txBody>
      </p:sp>
      <p:sp>
        <p:nvSpPr>
          <p:cNvPr id="4" name="Rectangle 3">
            <a:extLst>
              <a:ext uri="{FF2B5EF4-FFF2-40B4-BE49-F238E27FC236}">
                <a16:creationId xmlns:a16="http://schemas.microsoft.com/office/drawing/2014/main" id="{8D1EBBB5-A7EE-4AB3-AFC4-F5AC3C342B01}"/>
              </a:ext>
            </a:extLst>
          </p:cNvPr>
          <p:cNvSpPr/>
          <p:nvPr/>
        </p:nvSpPr>
        <p:spPr>
          <a:xfrm>
            <a:off x="0" y="1501448"/>
            <a:ext cx="12192000" cy="4192341"/>
          </a:xfrm>
          <a:prstGeom prst="rect">
            <a:avLst/>
          </a:prstGeom>
        </p:spPr>
        <p:txBody>
          <a:bodyPr spcFirstLastPara="1">
            <a:prstTxWarp prst="textArchUp">
              <a:avLst>
                <a:gd name="adj" fmla="val 1064935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1430"/>
                <a:solidFill>
                  <a:srgbClr val="FFC000"/>
                </a:solidFill>
                <a:effectLst>
                  <a:outerShdw blurRad="50800" dist="39000" dir="5460000" algn="tl">
                    <a:srgbClr val="000000">
                      <a:alpha val="38000"/>
                    </a:srgbClr>
                  </a:outerShdw>
                </a:effectLst>
                <a:uLnTx/>
                <a:uFillTx/>
                <a:latin typeface="Times New Roman"/>
                <a:ea typeface="+mn-ea"/>
                <a:cs typeface="Times New Roman"/>
              </a:rPr>
              <a:t>CHÀO MỪNG QUÝ THẦY CÔ VỀ VỚI HỘI THI</a:t>
            </a:r>
            <a:endParaRPr kumimoji="0" lang="en-US" sz="3600" b="1" i="0" u="none" strike="noStrike" kern="1200" cap="none" spc="0" normalizeH="0" baseline="0" noProof="0" dirty="0">
              <a:ln w="11430"/>
              <a:solidFill>
                <a:srgbClr val="FFC000"/>
              </a:solidFill>
              <a:effectLst>
                <a:outerShdw blurRad="50800" dist="39000" dir="5460000" algn="tl">
                  <a:srgbClr val="000000">
                    <a:alpha val="38000"/>
                  </a:srgbClr>
                </a:outerShdw>
              </a:effectLst>
              <a:uLnTx/>
              <a:uFillTx/>
              <a:latin typeface="Arial" charset="0"/>
              <a:ea typeface="+mn-ea"/>
              <a:cs typeface="Arial" charset="0"/>
            </a:endParaRPr>
          </a:p>
        </p:txBody>
      </p:sp>
      <p:sp>
        <p:nvSpPr>
          <p:cNvPr id="5" name="Rectangle 6">
            <a:extLst>
              <a:ext uri="{FF2B5EF4-FFF2-40B4-BE49-F238E27FC236}">
                <a16:creationId xmlns:a16="http://schemas.microsoft.com/office/drawing/2014/main" id="{682F9A50-DC44-426A-89B9-01B7D535DF7E}"/>
              </a:ext>
            </a:extLst>
          </p:cNvPr>
          <p:cNvSpPr>
            <a:spLocks noChangeArrowheads="1"/>
          </p:cNvSpPr>
          <p:nvPr/>
        </p:nvSpPr>
        <p:spPr bwMode="auto">
          <a:xfrm>
            <a:off x="2155195" y="2459503"/>
            <a:ext cx="8186009"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ct val="0"/>
              </a:spcBef>
              <a:buNone/>
              <a:defRPr/>
            </a:pPr>
            <a:r>
              <a:rPr lang="en-US" altLang="en-US" b="1" u="sng"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Môn</a:t>
            </a:r>
            <a:r>
              <a:rPr lang="en-US" altLang="en-US"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TỰ NHIÊN XÃ HỘI – </a:t>
            </a:r>
            <a:r>
              <a:rPr lang="en-US" altLang="en-US"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Tiết</a:t>
            </a:r>
            <a:r>
              <a:rPr lang="en-US" altLang="en-US"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37</a:t>
            </a:r>
          </a:p>
        </p:txBody>
      </p:sp>
      <p:sp>
        <p:nvSpPr>
          <p:cNvPr id="6" name="Text Box 4">
            <a:extLst>
              <a:ext uri="{FF2B5EF4-FFF2-40B4-BE49-F238E27FC236}">
                <a16:creationId xmlns:a16="http://schemas.microsoft.com/office/drawing/2014/main" id="{3C9860EB-0A2E-499C-BE5F-6646E530D9B3}"/>
              </a:ext>
            </a:extLst>
          </p:cNvPr>
          <p:cNvSpPr txBox="1">
            <a:spLocks noChangeArrowheads="1"/>
          </p:cNvSpPr>
          <p:nvPr/>
        </p:nvSpPr>
        <p:spPr bwMode="auto">
          <a:xfrm>
            <a:off x="2377125" y="5462956"/>
            <a:ext cx="7437747" cy="461665"/>
          </a:xfrm>
          <a:prstGeom prst="rect">
            <a:avLst/>
          </a:prstGeom>
          <a:solidFill>
            <a:schemeClr val="accent6">
              <a:lumMod val="20000"/>
              <a:lumOff val="8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altLang="en-US" sz="2400" dirty="0" err="1">
                <a:solidFill>
                  <a:srgbClr val="0070C0"/>
                </a:solidFill>
                <a:latin typeface="Times New Roman" panose="02020603050405020304" pitchFamily="18" charset="0"/>
                <a:cs typeface="Times New Roman" panose="02020603050405020304" pitchFamily="18" charset="0"/>
              </a:rPr>
              <a:t>Giáo</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viên</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thực</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hiện</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smtClean="0">
                <a:solidFill>
                  <a:srgbClr val="0070C0"/>
                </a:solidFill>
                <a:latin typeface="Times New Roman" panose="02020603050405020304" pitchFamily="18" charset="0"/>
                <a:cs typeface="Times New Roman" panose="02020603050405020304" pitchFamily="18" charset="0"/>
              </a:rPr>
              <a:t>HUỲNH THỊ NGỌC PHƯƠNG</a:t>
            </a:r>
            <a:r>
              <a:rPr lang="vi-VN" altLang="en-US" sz="2400" dirty="0" smtClean="0">
                <a:solidFill>
                  <a:srgbClr val="0070C0"/>
                </a:solidFill>
                <a:latin typeface="Times New Roman" panose="02020603050405020304" pitchFamily="18" charset="0"/>
                <a:cs typeface="Times New Roman" panose="02020603050405020304" pitchFamily="18" charset="0"/>
              </a:rPr>
              <a:t>  </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82F9A50-DC44-426A-89B9-01B7D535DF7E}"/>
              </a:ext>
            </a:extLst>
          </p:cNvPr>
          <p:cNvSpPr>
            <a:spLocks noChangeArrowheads="1"/>
          </p:cNvSpPr>
          <p:nvPr/>
        </p:nvSpPr>
        <p:spPr bwMode="auto">
          <a:xfrm>
            <a:off x="1745006" y="3488731"/>
            <a:ext cx="8946037"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ct val="0"/>
              </a:spcBef>
              <a:buNone/>
              <a:defRPr/>
            </a:pPr>
            <a:r>
              <a:rPr lang="en-US" altLang="en-US" sz="3600" b="1" u="sng" dirty="0" err="1" smtClean="0">
                <a:ln w="22225">
                  <a:solidFill>
                    <a:schemeClr val="accent2"/>
                  </a:solidFill>
                  <a:prstDash val="solid"/>
                </a:ln>
                <a:solidFill>
                  <a:srgbClr val="0070C0"/>
                </a:solidFill>
                <a:latin typeface="Times New Roman" panose="02020603050405020304" pitchFamily="18" charset="0"/>
                <a:cs typeface="Times New Roman" panose="02020603050405020304" pitchFamily="18" charset="0"/>
              </a:rPr>
              <a:t>Bài</a:t>
            </a:r>
            <a:r>
              <a:rPr lang="en-US" altLang="en-US" sz="3600" b="1" dirty="0" smtClean="0">
                <a:ln w="22225">
                  <a:solidFill>
                    <a:schemeClr val="accent2"/>
                  </a:solidFill>
                  <a:prstDash val="solid"/>
                </a:ln>
                <a:solidFill>
                  <a:srgbClr val="0070C0"/>
                </a:solidFill>
                <a:latin typeface="Times New Roman" panose="02020603050405020304" pitchFamily="18" charset="0"/>
                <a:cs typeface="Times New Roman" panose="02020603050405020304" pitchFamily="18" charset="0"/>
              </a:rPr>
              <a:t>: CÁC CON VẬT QUANH EM ( </a:t>
            </a:r>
            <a:r>
              <a:rPr lang="en-US" altLang="en-US" sz="3600" b="1" dirty="0" err="1" smtClean="0">
                <a:ln w="22225">
                  <a:solidFill>
                    <a:schemeClr val="accent2"/>
                  </a:solidFill>
                  <a:prstDash val="solid"/>
                </a:ln>
                <a:solidFill>
                  <a:srgbClr val="0070C0"/>
                </a:solidFill>
                <a:latin typeface="Times New Roman" panose="02020603050405020304" pitchFamily="18" charset="0"/>
                <a:cs typeface="Times New Roman" panose="02020603050405020304" pitchFamily="18" charset="0"/>
              </a:rPr>
              <a:t>Tiết</a:t>
            </a:r>
            <a:r>
              <a:rPr lang="en-US" altLang="en-US" sz="3600" b="1" dirty="0" smtClean="0">
                <a:ln w="22225">
                  <a:solidFill>
                    <a:schemeClr val="accent2"/>
                  </a:solidFill>
                  <a:prstDash val="solid"/>
                </a:ln>
                <a:solidFill>
                  <a:srgbClr val="0070C0"/>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420748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ốc gia chỉ có duy nhất một con muỗi -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71" y="0"/>
            <a:ext cx="5571241" cy="3233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ệnh viện Y học cổ truyền Thừa Thiên Hu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457" y="0"/>
            <a:ext cx="4989922" cy="32333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8 cách đuổi và diệt muỗi hiệu quả nhất dể phòng tránh vi rút Zi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3395"/>
            <a:ext cx="3945085" cy="36246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ách đuổi muỗi trong nhà hiệu qu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5085" y="3233395"/>
            <a:ext cx="3803748" cy="362460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ùng Chụp Tự Bung 2m2 x 2m Bảo B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8832" y="3233394"/>
            <a:ext cx="4443167" cy="362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052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đẹp cho bài giảng điện tử - Ảnh nền thiết kế bài giảng điện tử"/>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31976"/>
            <a:ext cx="7352907" cy="11877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u="sng" dirty="0" smtClean="0">
                <a:solidFill>
                  <a:schemeClr val="tx1"/>
                </a:solidFill>
                <a:latin typeface="Times New Roman" panose="02020603050405020304" pitchFamily="18" charset="0"/>
                <a:cs typeface="Times New Roman" panose="02020603050405020304" pitchFamily="18" charset="0"/>
              </a:rPr>
              <a:t>?</a:t>
            </a:r>
            <a:r>
              <a:rPr lang="en-US" sz="4800" u="sng" dirty="0" err="1" smtClean="0">
                <a:solidFill>
                  <a:schemeClr val="tx1"/>
                </a:solidFill>
                <a:latin typeface="Times New Roman" panose="02020603050405020304" pitchFamily="18" charset="0"/>
                <a:cs typeface="Times New Roman" panose="02020603050405020304" pitchFamily="18" charset="0"/>
              </a:rPr>
              <a:t>Đố</a:t>
            </a:r>
            <a:r>
              <a:rPr lang="en-US" sz="4800" u="sng" dirty="0" smtClean="0">
                <a:solidFill>
                  <a:schemeClr val="tx1"/>
                </a:solidFill>
                <a:latin typeface="Times New Roman" panose="02020603050405020304" pitchFamily="18" charset="0"/>
                <a:cs typeface="Times New Roman" panose="02020603050405020304" pitchFamily="18" charset="0"/>
              </a:rPr>
              <a:t> </a:t>
            </a:r>
            <a:r>
              <a:rPr lang="en-US" sz="4800" u="sng" dirty="0" err="1" smtClean="0">
                <a:solidFill>
                  <a:schemeClr val="tx1"/>
                </a:solidFill>
                <a:latin typeface="Times New Roman" panose="02020603050405020304" pitchFamily="18" charset="0"/>
                <a:cs typeface="Times New Roman" panose="02020603050405020304" pitchFamily="18" charset="0"/>
              </a:rPr>
              <a:t>bạn</a:t>
            </a:r>
            <a:r>
              <a:rPr lang="en-US" sz="4800" dirty="0" smtClean="0">
                <a:latin typeface="Times New Roman" panose="02020603050405020304" pitchFamily="18" charset="0"/>
                <a:cs typeface="Times New Roman" panose="02020603050405020304" pitchFamily="18" charset="0"/>
              </a:rPr>
              <a:t>: </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Đó</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là</a:t>
            </a:r>
            <a:r>
              <a:rPr lang="en-US" sz="6000" dirty="0" smtClean="0">
                <a:solidFill>
                  <a:srgbClr val="FF0000"/>
                </a:solidFill>
                <a:latin typeface="Times New Roman" panose="02020603050405020304" pitchFamily="18" charset="0"/>
                <a:cs typeface="Times New Roman" panose="02020603050405020304" pitchFamily="18" charset="0"/>
              </a:rPr>
              <a:t> con </a:t>
            </a:r>
            <a:r>
              <a:rPr lang="en-US" sz="6000" dirty="0" err="1" smtClean="0">
                <a:solidFill>
                  <a:srgbClr val="FF0000"/>
                </a:solidFill>
                <a:latin typeface="Times New Roman" panose="02020603050405020304" pitchFamily="18" charset="0"/>
                <a:cs typeface="Times New Roman" panose="02020603050405020304" pitchFamily="18" charset="0"/>
              </a:rPr>
              <a:t>gì</a:t>
            </a:r>
            <a:r>
              <a:rPr lang="en-US" sz="6000" dirty="0" smtClean="0">
                <a:solidFill>
                  <a:srgbClr val="FF0000"/>
                </a:solidFill>
                <a:latin typeface="Times New Roman" panose="02020603050405020304" pitchFamily="18" charset="0"/>
                <a:cs typeface="Times New Roman" panose="02020603050405020304" pitchFamily="18" charset="0"/>
              </a:rPr>
              <a:t>?</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92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ỹ thuật nuôi vịt xiê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92891" cy="33653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inh-anh-hinh-nen-con-tho-dep-nhat-de-thuong-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891" y="0"/>
            <a:ext cx="3935658" cy="33653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Ảnh: Inter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548" y="-1"/>
            <a:ext cx="3863451" cy="33653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65368"/>
            <a:ext cx="4392892" cy="349263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ế giới động vật: 10 loài rắn nguy hiểm gây tử vong chỉ vài phú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890" y="3365367"/>
            <a:ext cx="3935657" cy="349263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Những hình ảnh chuột hamster dễ thươ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8547" y="3365367"/>
            <a:ext cx="3863453" cy="349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46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arn(inVertical)">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circle(in)">
                                      <p:cBhvr>
                                        <p:cTn id="18" dur="2000"/>
                                        <p:tgtEl>
                                          <p:spTgt spid="307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anim calcmode="lin" valueType="num">
                                      <p:cBhvr additive="base">
                                        <p:cTn id="23" dur="500" fill="hold"/>
                                        <p:tgtEl>
                                          <p:spTgt spid="3080"/>
                                        </p:tgtEl>
                                        <p:attrNameLst>
                                          <p:attrName>ppt_x</p:attrName>
                                        </p:attrNameLst>
                                      </p:cBhvr>
                                      <p:tavLst>
                                        <p:tav tm="0">
                                          <p:val>
                                            <p:strVal val="#ppt_x"/>
                                          </p:val>
                                        </p:tav>
                                        <p:tav tm="100000">
                                          <p:val>
                                            <p:strVal val="#ppt_x"/>
                                          </p:val>
                                        </p:tav>
                                      </p:tavLst>
                                    </p:anim>
                                    <p:anim calcmode="lin" valueType="num">
                                      <p:cBhvr additive="base">
                                        <p:cTn id="2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82"/>
                                        </p:tgtEl>
                                        <p:attrNameLst>
                                          <p:attrName>style.visibility</p:attrName>
                                        </p:attrNameLst>
                                      </p:cBhvr>
                                      <p:to>
                                        <p:strVal val="visible"/>
                                      </p:to>
                                    </p:set>
                                    <p:animEffect transition="in" filter="barn(inVertical)">
                                      <p:cBhvr>
                                        <p:cTn id="29" dur="500"/>
                                        <p:tgtEl>
                                          <p:spTgt spid="308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084"/>
                                        </p:tgtEl>
                                        <p:attrNameLst>
                                          <p:attrName>style.visibility</p:attrName>
                                        </p:attrNameLst>
                                      </p:cBhvr>
                                      <p:to>
                                        <p:strVal val="visible"/>
                                      </p:to>
                                    </p:set>
                                    <p:animEffect transition="in" filter="fade">
                                      <p:cBhvr>
                                        <p:cTn id="34" dur="1000"/>
                                        <p:tgtEl>
                                          <p:spTgt spid="3084"/>
                                        </p:tgtEl>
                                      </p:cBhvr>
                                    </p:animEffect>
                                    <p:anim calcmode="lin" valueType="num">
                                      <p:cBhvr>
                                        <p:cTn id="35" dur="1000" fill="hold"/>
                                        <p:tgtEl>
                                          <p:spTgt spid="3084"/>
                                        </p:tgtEl>
                                        <p:attrNameLst>
                                          <p:attrName>ppt_x</p:attrName>
                                        </p:attrNameLst>
                                      </p:cBhvr>
                                      <p:tavLst>
                                        <p:tav tm="0">
                                          <p:val>
                                            <p:strVal val="#ppt_x"/>
                                          </p:val>
                                        </p:tav>
                                        <p:tav tm="100000">
                                          <p:val>
                                            <p:strVal val="#ppt_x"/>
                                          </p:val>
                                        </p:tav>
                                      </p:tavLst>
                                    </p:anim>
                                    <p:anim calcmode="lin" valueType="num">
                                      <p:cBhvr>
                                        <p:cTn id="36"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51315A-374D-4E71-9607-25F993E19A64}"/>
              </a:ext>
            </a:extLst>
          </p:cNvPr>
          <p:cNvPicPr>
            <a:picLocks noChangeAspect="1"/>
          </p:cNvPicPr>
          <p:nvPr/>
        </p:nvPicPr>
        <p:blipFill>
          <a:blip r:embed="rId2"/>
          <a:stretch>
            <a:fillRect/>
          </a:stretch>
        </p:blipFill>
        <p:spPr>
          <a:xfrm>
            <a:off x="240" y="0"/>
            <a:ext cx="12139944" cy="6858000"/>
          </a:xfrm>
          <a:prstGeom prst="rect">
            <a:avLst/>
          </a:prstGeom>
        </p:spPr>
      </p:pic>
      <p:sp>
        <p:nvSpPr>
          <p:cNvPr id="4" name="Rectangle 3">
            <a:extLst>
              <a:ext uri="{FF2B5EF4-FFF2-40B4-BE49-F238E27FC236}">
                <a16:creationId xmlns:a16="http://schemas.microsoft.com/office/drawing/2014/main" id="{C1AACB72-3894-4597-A7BE-30821216C2F0}"/>
              </a:ext>
            </a:extLst>
          </p:cNvPr>
          <p:cNvSpPr/>
          <p:nvPr/>
        </p:nvSpPr>
        <p:spPr>
          <a:xfrm>
            <a:off x="1056325" y="1217857"/>
            <a:ext cx="10222043" cy="92961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829178">
              <a:defRPr/>
            </a:pPr>
            <a:r>
              <a:rPr lang="en-US" sz="5441" b="1"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Chúc</a:t>
            </a:r>
            <a:r>
              <a:rPr lang="en-US" sz="5441"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 </a:t>
            </a:r>
            <a:r>
              <a:rPr lang="en-US" sz="5441" b="1"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hội</a:t>
            </a:r>
            <a:r>
              <a:rPr lang="en-US" sz="5441"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 </a:t>
            </a:r>
            <a:r>
              <a:rPr lang="en-US" sz="5441" b="1"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thi</a:t>
            </a:r>
            <a:r>
              <a:rPr lang="en-US" sz="5441"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 </a:t>
            </a:r>
            <a:r>
              <a:rPr lang="en-US" sz="5441" b="1"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thành</a:t>
            </a:r>
            <a:r>
              <a:rPr lang="en-US" sz="5441"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 </a:t>
            </a:r>
            <a:r>
              <a:rPr lang="en-US" sz="5441" b="1"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công</a:t>
            </a:r>
            <a:r>
              <a:rPr lang="en-US" sz="5441"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 </a:t>
            </a:r>
            <a:r>
              <a:rPr lang="en-US" sz="5441" b="1"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tốt</a:t>
            </a:r>
            <a:r>
              <a:rPr lang="en-US" sz="5441"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 </a:t>
            </a:r>
            <a:r>
              <a:rPr lang="en-US" sz="5441" b="1"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đẹp</a:t>
            </a:r>
            <a:r>
              <a:rPr lang="en-US" sz="5441"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Calibri" panose="020F0502020204030204"/>
              </a:rPr>
              <a:t>!</a:t>
            </a:r>
          </a:p>
        </p:txBody>
      </p:sp>
      <p:sp>
        <p:nvSpPr>
          <p:cNvPr id="5" name="Rectangle 4">
            <a:extLst>
              <a:ext uri="{FF2B5EF4-FFF2-40B4-BE49-F238E27FC236}">
                <a16:creationId xmlns:a16="http://schemas.microsoft.com/office/drawing/2014/main" id="{D5ABDA58-269D-4B83-85DA-259538E5B7B7}"/>
              </a:ext>
            </a:extLst>
          </p:cNvPr>
          <p:cNvSpPr/>
          <p:nvPr/>
        </p:nvSpPr>
        <p:spPr>
          <a:xfrm>
            <a:off x="971374" y="2530298"/>
            <a:ext cx="9691244" cy="120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defTabSz="829178">
              <a:defRPr/>
            </a:pPr>
            <a:r>
              <a:rPr lang="en-US" sz="7254" b="1" spc="272" dirty="0">
                <a:ln w="11430" cmpd="sng">
                  <a:solidFill>
                    <a:srgbClr val="4472C4">
                      <a:tint val="10000"/>
                    </a:srgbClr>
                  </a:solidFill>
                  <a:prstDash val="solid"/>
                  <a:miter lim="800000"/>
                </a:ln>
                <a:solidFill>
                  <a:srgbClr val="92D050"/>
                </a:solidFill>
                <a:effectLst>
                  <a:glow rad="45500">
                    <a:srgbClr val="4472C4">
                      <a:satMod val="220000"/>
                      <a:alpha val="35000"/>
                    </a:srgbClr>
                  </a:glow>
                </a:effectLst>
                <a:latin typeface="Calibri" panose="020F0502020204030204"/>
              </a:rPr>
              <a:t>Xin </a:t>
            </a:r>
            <a:r>
              <a:rPr lang="en-US" sz="7254" b="1" spc="272" dirty="0" err="1">
                <a:ln w="11430" cmpd="sng">
                  <a:solidFill>
                    <a:srgbClr val="4472C4">
                      <a:tint val="10000"/>
                    </a:srgbClr>
                  </a:solidFill>
                  <a:prstDash val="solid"/>
                  <a:miter lim="800000"/>
                </a:ln>
                <a:solidFill>
                  <a:srgbClr val="92D050"/>
                </a:solidFill>
                <a:effectLst>
                  <a:glow rad="45500">
                    <a:srgbClr val="4472C4">
                      <a:satMod val="220000"/>
                      <a:alpha val="35000"/>
                    </a:srgbClr>
                  </a:glow>
                </a:effectLst>
                <a:latin typeface="Calibri" panose="020F0502020204030204"/>
              </a:rPr>
              <a:t>trân</a:t>
            </a:r>
            <a:r>
              <a:rPr lang="en-US" sz="7254" b="1" spc="272" dirty="0">
                <a:ln w="11430" cmpd="sng">
                  <a:solidFill>
                    <a:srgbClr val="4472C4">
                      <a:tint val="10000"/>
                    </a:srgbClr>
                  </a:solidFill>
                  <a:prstDash val="solid"/>
                  <a:miter lim="800000"/>
                </a:ln>
                <a:solidFill>
                  <a:srgbClr val="92D050"/>
                </a:solidFill>
                <a:effectLst>
                  <a:glow rad="45500">
                    <a:srgbClr val="4472C4">
                      <a:satMod val="220000"/>
                      <a:alpha val="35000"/>
                    </a:srgbClr>
                  </a:glow>
                </a:effectLst>
                <a:latin typeface="Calibri" panose="020F0502020204030204"/>
              </a:rPr>
              <a:t> </a:t>
            </a:r>
            <a:r>
              <a:rPr lang="en-US" sz="7254" b="1" spc="272" dirty="0" err="1">
                <a:ln w="11430" cmpd="sng">
                  <a:solidFill>
                    <a:srgbClr val="4472C4">
                      <a:tint val="10000"/>
                    </a:srgbClr>
                  </a:solidFill>
                  <a:prstDash val="solid"/>
                  <a:miter lim="800000"/>
                </a:ln>
                <a:solidFill>
                  <a:srgbClr val="92D050"/>
                </a:solidFill>
                <a:effectLst>
                  <a:glow rad="45500">
                    <a:srgbClr val="4472C4">
                      <a:satMod val="220000"/>
                      <a:alpha val="35000"/>
                    </a:srgbClr>
                  </a:glow>
                </a:effectLst>
                <a:latin typeface="Calibri" panose="020F0502020204030204"/>
              </a:rPr>
              <a:t>trọng</a:t>
            </a:r>
            <a:r>
              <a:rPr lang="en-US" sz="7254" b="1" spc="272" dirty="0">
                <a:ln w="11430" cmpd="sng">
                  <a:solidFill>
                    <a:srgbClr val="4472C4">
                      <a:tint val="10000"/>
                    </a:srgbClr>
                  </a:solidFill>
                  <a:prstDash val="solid"/>
                  <a:miter lim="800000"/>
                </a:ln>
                <a:solidFill>
                  <a:srgbClr val="92D050"/>
                </a:solidFill>
                <a:effectLst>
                  <a:glow rad="45500">
                    <a:srgbClr val="4472C4">
                      <a:satMod val="220000"/>
                      <a:alpha val="35000"/>
                    </a:srgbClr>
                  </a:glow>
                </a:effectLst>
                <a:latin typeface="Calibri" panose="020F0502020204030204"/>
              </a:rPr>
              <a:t> </a:t>
            </a:r>
            <a:r>
              <a:rPr lang="en-US" sz="7254" b="1" spc="272" dirty="0" err="1">
                <a:ln w="11430" cmpd="sng">
                  <a:solidFill>
                    <a:srgbClr val="4472C4">
                      <a:tint val="10000"/>
                    </a:srgbClr>
                  </a:solidFill>
                  <a:prstDash val="solid"/>
                  <a:miter lim="800000"/>
                </a:ln>
                <a:solidFill>
                  <a:srgbClr val="92D050"/>
                </a:solidFill>
                <a:effectLst>
                  <a:glow rad="45500">
                    <a:srgbClr val="4472C4">
                      <a:satMod val="220000"/>
                      <a:alpha val="35000"/>
                    </a:srgbClr>
                  </a:glow>
                </a:effectLst>
                <a:latin typeface="Calibri" panose="020F0502020204030204"/>
              </a:rPr>
              <a:t>cảm</a:t>
            </a:r>
            <a:r>
              <a:rPr lang="en-US" sz="7254" b="1" spc="272" dirty="0">
                <a:ln w="11430" cmpd="sng">
                  <a:solidFill>
                    <a:srgbClr val="4472C4">
                      <a:tint val="10000"/>
                    </a:srgbClr>
                  </a:solidFill>
                  <a:prstDash val="solid"/>
                  <a:miter lim="800000"/>
                </a:ln>
                <a:solidFill>
                  <a:srgbClr val="92D050"/>
                </a:solidFill>
                <a:effectLst>
                  <a:glow rad="45500">
                    <a:srgbClr val="4472C4">
                      <a:satMod val="220000"/>
                      <a:alpha val="35000"/>
                    </a:srgbClr>
                  </a:glow>
                </a:effectLst>
                <a:latin typeface="Calibri" panose="020F0502020204030204"/>
              </a:rPr>
              <a:t> </a:t>
            </a:r>
            <a:r>
              <a:rPr lang="en-US" sz="7254" b="1" spc="272" dirty="0" err="1">
                <a:ln w="11430" cmpd="sng">
                  <a:solidFill>
                    <a:srgbClr val="4472C4">
                      <a:tint val="10000"/>
                    </a:srgbClr>
                  </a:solidFill>
                  <a:prstDash val="solid"/>
                  <a:miter lim="800000"/>
                </a:ln>
                <a:solidFill>
                  <a:srgbClr val="92D050"/>
                </a:solidFill>
                <a:effectLst>
                  <a:glow rad="45500">
                    <a:srgbClr val="4472C4">
                      <a:satMod val="220000"/>
                      <a:alpha val="35000"/>
                    </a:srgbClr>
                  </a:glow>
                </a:effectLst>
                <a:latin typeface="Calibri" panose="020F0502020204030204"/>
              </a:rPr>
              <a:t>ơn</a:t>
            </a:r>
            <a:r>
              <a:rPr lang="en-US" sz="7254" b="1" spc="272" dirty="0">
                <a:ln w="11430" cmpd="sng">
                  <a:solidFill>
                    <a:srgbClr val="4472C4">
                      <a:tint val="10000"/>
                    </a:srgbClr>
                  </a:solidFill>
                  <a:prstDash val="solid"/>
                  <a:miter lim="800000"/>
                </a:ln>
                <a:solidFill>
                  <a:srgbClr val="92D050"/>
                </a:solidFill>
                <a:effectLst>
                  <a:glow rad="45500">
                    <a:srgbClr val="4472C4">
                      <a:satMod val="220000"/>
                      <a:alpha val="35000"/>
                    </a:srgbClr>
                  </a:glow>
                </a:effectLst>
                <a:latin typeface="Calibri" panose="020F0502020204030204"/>
              </a:rPr>
              <a:t>!</a:t>
            </a:r>
          </a:p>
        </p:txBody>
      </p:sp>
    </p:spTree>
    <p:extLst>
      <p:ext uri="{BB962C8B-B14F-4D97-AF65-F5344CB8AC3E}">
        <p14:creationId xmlns:p14="http://schemas.microsoft.com/office/powerpoint/2010/main" val="407064626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13981077" y="7064140"/>
            <a:ext cx="367729" cy="243656"/>
          </a:xfrm>
          <a:prstGeom prst="rect">
            <a:avLst/>
          </a:prstGeom>
        </p:spPr>
        <p:txBody>
          <a:bodyPr vert="horz" wrap="square" lIns="0" tIns="0" rIns="0" bIns="0" rtlCol="0">
            <a:spAutoFit/>
          </a:bodyPr>
          <a:lstStyle/>
          <a:p>
            <a:pPr marL="43438">
              <a:lnSpc>
                <a:spcPts val="1858"/>
              </a:lnSpc>
            </a:pPr>
            <a:fld id="{81D60167-4931-47E6-BA6A-407CBD079E47}" type="slidenum">
              <a:rPr dirty="0"/>
              <a:pPr marL="43438">
                <a:lnSpc>
                  <a:spcPts val="1858"/>
                </a:lnSpc>
              </a:pPr>
              <a:t>2</a:t>
            </a:fld>
            <a:endParaRPr dirty="0"/>
          </a:p>
        </p:txBody>
      </p:sp>
      <p:pic>
        <p:nvPicPr>
          <p:cNvPr id="4" name="图片 5">
            <a:extLst>
              <a:ext uri="{FF2B5EF4-FFF2-40B4-BE49-F238E27FC236}">
                <a16:creationId xmlns:a16="http://schemas.microsoft.com/office/drawing/2014/main" id="{5A2F1B6D-9D15-4C84-A8B6-F0482B2E13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7026" y="1875934"/>
            <a:ext cx="2149795" cy="5050729"/>
          </a:xfrm>
          <a:prstGeom prst="rect">
            <a:avLst/>
          </a:prstGeom>
        </p:spPr>
      </p:pic>
      <p:pic>
        <p:nvPicPr>
          <p:cNvPr id="8"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4" y="241785"/>
            <a:ext cx="10407192"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166406" y="3438661"/>
            <a:ext cx="4101142" cy="9626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a:t>
            </a:r>
            <a:r>
              <a:rPr lang="en-US" sz="6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endParaRPr lang="en-US" sz="6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02" y="39897"/>
            <a:ext cx="1602557" cy="5257967"/>
          </a:xfrm>
          <a:prstGeom prst="rect">
            <a:avLst/>
          </a:prstGeom>
        </p:spPr>
      </p:pic>
    </p:spTree>
    <p:extLst>
      <p:ext uri="{BB962C8B-B14F-4D97-AF65-F5344CB8AC3E}">
        <p14:creationId xmlns:p14="http://schemas.microsoft.com/office/powerpoint/2010/main" val="8337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white-nature-flower-leaf-vitality-cute-powerpoint-background_dc729bbe01__960_540"/>
          <p:cNvPicPr>
            <a:picLocks noChangeAspect="1"/>
          </p:cNvPicPr>
          <p:nvPr/>
        </p:nvPicPr>
        <p:blipFill>
          <a:blip r:embed="rId2"/>
          <a:stretch>
            <a:fillRect/>
          </a:stretch>
        </p:blipFill>
        <p:spPr>
          <a:xfrm>
            <a:off x="0" y="-635"/>
            <a:ext cx="12192000" cy="6858000"/>
          </a:xfrm>
          <a:prstGeom prst="rect">
            <a:avLst/>
          </a:prstGeom>
        </p:spPr>
      </p:pic>
      <p:sp>
        <p:nvSpPr>
          <p:cNvPr id="5" name="Rectangle 4"/>
          <p:cNvSpPr/>
          <p:nvPr/>
        </p:nvSpPr>
        <p:spPr>
          <a:xfrm>
            <a:off x="1517716" y="365289"/>
            <a:ext cx="9907571" cy="30637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0" tIns="91440" rIns="91440" bIns="91440" rtlCol="0" anchor="ctr">
            <a:noAutofit/>
          </a:bodyPr>
          <a:lstStyle/>
          <a:p>
            <a:pPr algn="ctr"/>
            <a:r>
              <a:rPr lang="en-US" sz="2800" b="1" dirty="0" err="1" smtClean="0">
                <a:solidFill>
                  <a:schemeClr val="tx1"/>
                </a:solidFill>
                <a:latin typeface="HP001 4 hàng" panose="020B0603050302020204" pitchFamily="34" charset="0"/>
                <a:cs typeface="Times New Roman" panose="02020603050405020304" pitchFamily="18" charset="0"/>
              </a:rPr>
              <a:t>Thứ</a:t>
            </a:r>
            <a:r>
              <a:rPr lang="en-US" sz="2800" b="1" dirty="0" smtClean="0">
                <a:solidFill>
                  <a:schemeClr val="tx1"/>
                </a:solidFill>
                <a:latin typeface="HP001 4 hàng" panose="020B0603050302020204" pitchFamily="34" charset="0"/>
                <a:cs typeface="Times New Roman" panose="02020603050405020304" pitchFamily="18" charset="0"/>
              </a:rPr>
              <a:t> </a:t>
            </a:r>
            <a:r>
              <a:rPr lang="en-US" sz="2800" b="1" dirty="0" err="1" smtClean="0">
                <a:solidFill>
                  <a:schemeClr val="tx1"/>
                </a:solidFill>
                <a:latin typeface="HP001 4 hàng" panose="020B0603050302020204" pitchFamily="34" charset="0"/>
                <a:cs typeface="Times New Roman" panose="02020603050405020304" pitchFamily="18" charset="0"/>
              </a:rPr>
              <a:t>Tư</a:t>
            </a:r>
            <a:r>
              <a:rPr lang="en-US" sz="2800" b="1" dirty="0" smtClean="0">
                <a:solidFill>
                  <a:schemeClr val="tx1"/>
                </a:solidFill>
                <a:latin typeface="HP001 4 hàng" panose="020B0603050302020204" pitchFamily="34" charset="0"/>
                <a:cs typeface="Times New Roman" panose="02020603050405020304" pitchFamily="18" charset="0"/>
              </a:rPr>
              <a:t> </a:t>
            </a:r>
            <a:r>
              <a:rPr lang="en-US" sz="2800" b="1" dirty="0" err="1" smtClean="0">
                <a:solidFill>
                  <a:schemeClr val="tx1"/>
                </a:solidFill>
                <a:latin typeface="HP001 4 hàng" panose="020B0603050302020204" pitchFamily="34" charset="0"/>
                <a:cs typeface="Times New Roman" panose="02020603050405020304" pitchFamily="18" charset="0"/>
              </a:rPr>
              <a:t>ngày</a:t>
            </a:r>
            <a:r>
              <a:rPr lang="en-US" sz="2800" b="1" dirty="0" smtClean="0">
                <a:solidFill>
                  <a:schemeClr val="tx1"/>
                </a:solidFill>
                <a:latin typeface="HP001 4 hàng" panose="020B0603050302020204" pitchFamily="34" charset="0"/>
                <a:cs typeface="Times New Roman" panose="02020603050405020304" pitchFamily="18" charset="0"/>
              </a:rPr>
              <a:t> ….. </a:t>
            </a:r>
            <a:r>
              <a:rPr lang="en-US" sz="2800" b="1" dirty="0" err="1" smtClean="0">
                <a:solidFill>
                  <a:schemeClr val="tx1"/>
                </a:solidFill>
                <a:latin typeface="HP001 4 hàng" panose="020B0603050302020204" pitchFamily="34" charset="0"/>
                <a:cs typeface="Times New Roman" panose="02020603050405020304" pitchFamily="18" charset="0"/>
              </a:rPr>
              <a:t>tháng</a:t>
            </a:r>
            <a:r>
              <a:rPr lang="en-US" sz="2800" b="1" dirty="0" smtClean="0">
                <a:solidFill>
                  <a:schemeClr val="tx1"/>
                </a:solidFill>
                <a:latin typeface="HP001 4 hàng" panose="020B0603050302020204" pitchFamily="34" charset="0"/>
                <a:cs typeface="Times New Roman" panose="02020603050405020304" pitchFamily="18" charset="0"/>
              </a:rPr>
              <a:t> 1 </a:t>
            </a:r>
            <a:r>
              <a:rPr lang="en-US" sz="2800" b="1" dirty="0" err="1" smtClean="0">
                <a:solidFill>
                  <a:schemeClr val="tx1"/>
                </a:solidFill>
                <a:latin typeface="HP001 4 hàng" panose="020B0603050302020204" pitchFamily="34" charset="0"/>
                <a:cs typeface="Times New Roman" panose="02020603050405020304" pitchFamily="18" charset="0"/>
              </a:rPr>
              <a:t>năm</a:t>
            </a:r>
            <a:r>
              <a:rPr lang="en-US" sz="2800" b="1" dirty="0" smtClean="0">
                <a:solidFill>
                  <a:schemeClr val="tx1"/>
                </a:solidFill>
                <a:latin typeface="HP001 4 hàng" panose="020B0603050302020204" pitchFamily="34" charset="0"/>
                <a:cs typeface="Times New Roman" panose="02020603050405020304" pitchFamily="18" charset="0"/>
              </a:rPr>
              <a:t> 2024</a:t>
            </a:r>
          </a:p>
          <a:p>
            <a:pPr algn="ctr"/>
            <a:endParaRPr lang="en-US" sz="2800" b="1" dirty="0" smtClean="0">
              <a:solidFill>
                <a:srgbClr val="FF0000"/>
              </a:solidFill>
              <a:latin typeface="HP001 4 hàng" panose="020B0603050302020204" pitchFamily="34" charset="0"/>
              <a:cs typeface="Times New Roman" panose="02020603050405020304" pitchFamily="18" charset="0"/>
            </a:endParaRPr>
          </a:p>
          <a:p>
            <a:pPr algn="ctr"/>
            <a:r>
              <a:rPr lang="en-US" sz="2800" b="1" u="sng" dirty="0" err="1" smtClean="0">
                <a:solidFill>
                  <a:srgbClr val="FF0000"/>
                </a:solidFill>
                <a:latin typeface="HP001 4 hàng" panose="020B0603050302020204" pitchFamily="34" charset="0"/>
                <a:cs typeface="Times New Roman" panose="02020603050405020304" pitchFamily="18" charset="0"/>
              </a:rPr>
              <a:t>Môn</a:t>
            </a:r>
            <a:r>
              <a:rPr lang="en-US" sz="2800" b="1" dirty="0" smtClean="0">
                <a:solidFill>
                  <a:srgbClr val="FF0000"/>
                </a:solidFill>
                <a:latin typeface="HP001 4 hàng" panose="020B0603050302020204" pitchFamily="34" charset="0"/>
                <a:cs typeface="Times New Roman" panose="02020603050405020304" pitchFamily="18" charset="0"/>
              </a:rPr>
              <a:t>: </a:t>
            </a:r>
            <a:r>
              <a:rPr lang="en-US" sz="2800" b="1" dirty="0" err="1" smtClean="0">
                <a:solidFill>
                  <a:srgbClr val="FF0000"/>
                </a:solidFill>
                <a:latin typeface="HP001 4 hàng" panose="020B0603050302020204" pitchFamily="34" charset="0"/>
                <a:cs typeface="Times New Roman" panose="02020603050405020304" pitchFamily="18" charset="0"/>
              </a:rPr>
              <a:t>Tự</a:t>
            </a:r>
            <a:r>
              <a:rPr lang="en-US" sz="2800" b="1" dirty="0" smtClean="0">
                <a:solidFill>
                  <a:srgbClr val="FF0000"/>
                </a:solidFill>
                <a:latin typeface="HP001 4 hàng" panose="020B0603050302020204" pitchFamily="34" charset="0"/>
                <a:cs typeface="Times New Roman" panose="02020603050405020304" pitchFamily="18" charset="0"/>
              </a:rPr>
              <a:t> </a:t>
            </a:r>
            <a:r>
              <a:rPr lang="en-US" sz="2800" b="1" dirty="0" err="1" smtClean="0">
                <a:solidFill>
                  <a:srgbClr val="FF0000"/>
                </a:solidFill>
                <a:latin typeface="HP001 4 hàng" panose="020B0603050302020204" pitchFamily="34" charset="0"/>
                <a:cs typeface="Times New Roman" panose="02020603050405020304" pitchFamily="18" charset="0"/>
              </a:rPr>
              <a:t>nhiên</a:t>
            </a:r>
            <a:r>
              <a:rPr lang="en-US" sz="2800" b="1" dirty="0" smtClean="0">
                <a:solidFill>
                  <a:srgbClr val="FF0000"/>
                </a:solidFill>
                <a:latin typeface="HP001 4 hàng" panose="020B0603050302020204" pitchFamily="34" charset="0"/>
                <a:cs typeface="Times New Roman" panose="02020603050405020304" pitchFamily="18" charset="0"/>
              </a:rPr>
              <a:t> </a:t>
            </a:r>
            <a:r>
              <a:rPr lang="en-US" sz="2800" b="1" dirty="0" err="1" smtClean="0">
                <a:solidFill>
                  <a:srgbClr val="FF0000"/>
                </a:solidFill>
                <a:latin typeface="HP001 4 hàng" panose="020B0603050302020204" pitchFamily="34" charset="0"/>
                <a:cs typeface="Times New Roman" panose="02020603050405020304" pitchFamily="18" charset="0"/>
              </a:rPr>
              <a:t>xã</a:t>
            </a:r>
            <a:r>
              <a:rPr lang="en-US" sz="2800" b="1" dirty="0" smtClean="0">
                <a:solidFill>
                  <a:srgbClr val="FF0000"/>
                </a:solidFill>
                <a:latin typeface="HP001 4 hàng" panose="020B0603050302020204" pitchFamily="34" charset="0"/>
                <a:cs typeface="Times New Roman" panose="02020603050405020304" pitchFamily="18" charset="0"/>
              </a:rPr>
              <a:t> </a:t>
            </a:r>
            <a:r>
              <a:rPr lang="en-US" sz="2800" b="1" dirty="0" err="1" smtClean="0">
                <a:solidFill>
                  <a:srgbClr val="FF0000"/>
                </a:solidFill>
                <a:latin typeface="HP001 4 hàng" panose="020B0603050302020204" pitchFamily="34" charset="0"/>
                <a:cs typeface="Times New Roman" panose="02020603050405020304" pitchFamily="18" charset="0"/>
              </a:rPr>
              <a:t>hội</a:t>
            </a:r>
            <a:r>
              <a:rPr lang="en-US" sz="2800" b="1" dirty="0" smtClean="0">
                <a:solidFill>
                  <a:srgbClr val="FF0000"/>
                </a:solidFill>
                <a:latin typeface="HP001 4 hàng" panose="020B0603050302020204" pitchFamily="34" charset="0"/>
                <a:cs typeface="Times New Roman" panose="02020603050405020304" pitchFamily="18" charset="0"/>
              </a:rPr>
              <a:t> – </a:t>
            </a:r>
            <a:r>
              <a:rPr lang="en-US" sz="2800" b="1" dirty="0" err="1" smtClean="0">
                <a:solidFill>
                  <a:srgbClr val="FF0000"/>
                </a:solidFill>
                <a:latin typeface="HP001 4 hàng" panose="020B0603050302020204" pitchFamily="34" charset="0"/>
                <a:cs typeface="Times New Roman" panose="02020603050405020304" pitchFamily="18" charset="0"/>
              </a:rPr>
              <a:t>Tiết</a:t>
            </a:r>
            <a:r>
              <a:rPr lang="en-US" sz="2800" b="1" dirty="0" smtClean="0">
                <a:solidFill>
                  <a:srgbClr val="FF0000"/>
                </a:solidFill>
                <a:latin typeface="HP001 4 hàng" panose="020B0603050302020204" pitchFamily="34" charset="0"/>
                <a:cs typeface="Times New Roman" panose="02020603050405020304" pitchFamily="18" charset="0"/>
              </a:rPr>
              <a:t> 37</a:t>
            </a:r>
          </a:p>
          <a:p>
            <a:pPr algn="ctr"/>
            <a:endParaRPr lang="en-US" sz="2800" b="1" dirty="0" smtClean="0">
              <a:solidFill>
                <a:srgbClr val="FF0000"/>
              </a:solidFill>
              <a:latin typeface="HP001 4 hàng" panose="020B0603050302020204" pitchFamily="34" charset="0"/>
              <a:cs typeface="Times New Roman" panose="02020603050405020304" pitchFamily="18" charset="0"/>
            </a:endParaRPr>
          </a:p>
          <a:p>
            <a:pPr algn="ctr"/>
            <a:r>
              <a:rPr lang="en-US" sz="2800" b="1" u="sng" dirty="0" err="1" smtClean="0">
                <a:solidFill>
                  <a:srgbClr val="FF0000"/>
                </a:solidFill>
                <a:latin typeface="HP001 4 hàng" panose="020B0603050302020204" pitchFamily="34" charset="0"/>
                <a:cs typeface="Times New Roman" panose="02020603050405020304" pitchFamily="18" charset="0"/>
              </a:rPr>
              <a:t>Bài</a:t>
            </a:r>
            <a:r>
              <a:rPr lang="en-US" sz="2800" b="1" dirty="0" smtClean="0">
                <a:solidFill>
                  <a:srgbClr val="FF0000"/>
                </a:solidFill>
                <a:latin typeface="HP001 4 hàng" panose="020B0603050302020204" pitchFamily="34" charset="0"/>
                <a:cs typeface="Times New Roman" panose="02020603050405020304" pitchFamily="18" charset="0"/>
              </a:rPr>
              <a:t>: </a:t>
            </a:r>
            <a:r>
              <a:rPr lang="en-US" sz="2800" b="1" dirty="0" err="1" smtClean="0">
                <a:solidFill>
                  <a:srgbClr val="FF0000"/>
                </a:solidFill>
                <a:latin typeface="HP001 4 hàng" panose="020B0603050302020204" pitchFamily="34" charset="0"/>
                <a:cs typeface="Times New Roman" panose="02020603050405020304" pitchFamily="18" charset="0"/>
              </a:rPr>
              <a:t>Các</a:t>
            </a:r>
            <a:r>
              <a:rPr lang="en-US" sz="2800" b="1" dirty="0" smtClean="0">
                <a:solidFill>
                  <a:srgbClr val="FF0000"/>
                </a:solidFill>
                <a:latin typeface="HP001 4 hàng" panose="020B0603050302020204" pitchFamily="34" charset="0"/>
                <a:cs typeface="Times New Roman" panose="02020603050405020304" pitchFamily="18" charset="0"/>
              </a:rPr>
              <a:t> con </a:t>
            </a:r>
            <a:r>
              <a:rPr lang="en-US" sz="2800" b="1" dirty="0" err="1" smtClean="0">
                <a:solidFill>
                  <a:srgbClr val="FF0000"/>
                </a:solidFill>
                <a:latin typeface="HP001 4 hàng" panose="020B0603050302020204" pitchFamily="34" charset="0"/>
                <a:cs typeface="Times New Roman" panose="02020603050405020304" pitchFamily="18" charset="0"/>
              </a:rPr>
              <a:t>vật</a:t>
            </a:r>
            <a:r>
              <a:rPr lang="en-US" sz="2800" b="1" dirty="0" smtClean="0">
                <a:solidFill>
                  <a:srgbClr val="FF0000"/>
                </a:solidFill>
                <a:latin typeface="HP001 4 hàng" panose="020B0603050302020204" pitchFamily="34" charset="0"/>
                <a:cs typeface="Times New Roman" panose="02020603050405020304" pitchFamily="18" charset="0"/>
              </a:rPr>
              <a:t> </a:t>
            </a:r>
            <a:r>
              <a:rPr lang="en-US" sz="2800" b="1" dirty="0" err="1" smtClean="0">
                <a:solidFill>
                  <a:srgbClr val="FF0000"/>
                </a:solidFill>
                <a:latin typeface="HP001 4 hàng" panose="020B0603050302020204" pitchFamily="34" charset="0"/>
                <a:cs typeface="Times New Roman" panose="02020603050405020304" pitchFamily="18" charset="0"/>
              </a:rPr>
              <a:t>quanh</a:t>
            </a:r>
            <a:r>
              <a:rPr lang="en-US" sz="2800" b="1" dirty="0" smtClean="0">
                <a:solidFill>
                  <a:srgbClr val="FF0000"/>
                </a:solidFill>
                <a:latin typeface="HP001 4 hàng" panose="020B0603050302020204" pitchFamily="34" charset="0"/>
                <a:cs typeface="Times New Roman" panose="02020603050405020304" pitchFamily="18" charset="0"/>
              </a:rPr>
              <a:t> </a:t>
            </a:r>
            <a:r>
              <a:rPr lang="en-US" sz="2800" b="1" dirty="0" err="1" smtClean="0">
                <a:solidFill>
                  <a:srgbClr val="FF0000"/>
                </a:solidFill>
                <a:latin typeface="HP001 4 hàng" panose="020B0603050302020204" pitchFamily="34" charset="0"/>
                <a:cs typeface="Times New Roman" panose="02020603050405020304" pitchFamily="18" charset="0"/>
              </a:rPr>
              <a:t>em</a:t>
            </a:r>
            <a:r>
              <a:rPr lang="en-US" sz="2800" b="1" dirty="0" smtClean="0">
                <a:solidFill>
                  <a:srgbClr val="FF0000"/>
                </a:solidFill>
                <a:latin typeface="HP001 4 hàng" panose="020B0603050302020204" pitchFamily="34" charset="0"/>
                <a:cs typeface="Times New Roman" panose="02020603050405020304" pitchFamily="18" charset="0"/>
              </a:rPr>
              <a:t> ( </a:t>
            </a:r>
            <a:r>
              <a:rPr lang="en-US" sz="2800" b="1" dirty="0" err="1" smtClean="0">
                <a:solidFill>
                  <a:srgbClr val="FF0000"/>
                </a:solidFill>
                <a:latin typeface="HP001 4 hàng" panose="020B0603050302020204" pitchFamily="34" charset="0"/>
                <a:cs typeface="Times New Roman" panose="02020603050405020304" pitchFamily="18" charset="0"/>
              </a:rPr>
              <a:t>Tiết</a:t>
            </a:r>
            <a:r>
              <a:rPr lang="en-US" sz="2800" b="1" dirty="0" smtClean="0">
                <a:solidFill>
                  <a:srgbClr val="FF0000"/>
                </a:solidFill>
                <a:latin typeface="HP001 4 hàng" panose="020B0603050302020204" pitchFamily="34" charset="0"/>
                <a:cs typeface="Times New Roman" panose="02020603050405020304" pitchFamily="18" charset="0"/>
              </a:rPr>
              <a:t> 3)</a:t>
            </a:r>
            <a:endParaRPr lang="en-US" sz="2800" b="1" dirty="0" smtClean="0">
              <a:latin typeface="HP001 4 hàng" panose="020B0603050302020204" pitchFamily="34" charset="0"/>
              <a:cs typeface="Times New Roman" panose="02020603050405020304" pitchFamily="18" charset="0"/>
            </a:endParaRPr>
          </a:p>
          <a:p>
            <a:pPr algn="ctr"/>
            <a:endParaRPr lang="en-US" sz="2800" b="1" dirty="0" smtClean="0">
              <a:solidFill>
                <a:srgbClr val="FF0000"/>
              </a:solidFill>
              <a:latin typeface="HP001 4 hàng" panose="020B0603050302020204" pitchFamily="34" charset="0"/>
              <a:cs typeface="Times New Roman" panose="02020603050405020304" pitchFamily="18" charset="0"/>
            </a:endParaRPr>
          </a:p>
        </p:txBody>
      </p:sp>
      <p:sp>
        <p:nvSpPr>
          <p:cNvPr id="2" name="Rectangle 1"/>
          <p:cNvSpPr/>
          <p:nvPr/>
        </p:nvSpPr>
        <p:spPr>
          <a:xfrm>
            <a:off x="1272618" y="3966329"/>
            <a:ext cx="4223210" cy="7187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err="1" smtClean="0">
                <a:solidFill>
                  <a:srgbClr val="00B050"/>
                </a:solidFill>
                <a:latin typeface="Times New Roman" panose="02020603050405020304" pitchFamily="18" charset="0"/>
                <a:cs typeface="Times New Roman" panose="02020603050405020304" pitchFamily="18" charset="0"/>
              </a:rPr>
              <a:t>Khám</a:t>
            </a:r>
            <a:r>
              <a:rPr lang="en-US" sz="6000" dirty="0" smtClean="0">
                <a:solidFill>
                  <a:srgbClr val="00B050"/>
                </a:solidFill>
                <a:latin typeface="Times New Roman" panose="02020603050405020304" pitchFamily="18" charset="0"/>
                <a:cs typeface="Times New Roman" panose="02020603050405020304" pitchFamily="18" charset="0"/>
              </a:rPr>
              <a:t> </a:t>
            </a:r>
            <a:r>
              <a:rPr lang="en-US" sz="6000" dirty="0" err="1" smtClean="0">
                <a:solidFill>
                  <a:srgbClr val="00B050"/>
                </a:solidFill>
                <a:latin typeface="Times New Roman" panose="02020603050405020304" pitchFamily="18" charset="0"/>
                <a:cs typeface="Times New Roman" panose="02020603050405020304" pitchFamily="18" charset="0"/>
              </a:rPr>
              <a:t>phá</a:t>
            </a:r>
            <a:endParaRPr lang="en-US" sz="6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66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iống gà đẻ siêu trứng hiện được nhiều hộ nông dân chăn nuô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323" y="50245"/>
            <a:ext cx="4413746" cy="31463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à Mái Hình ảnh Sẵn có - Tải xuống Hình ảnh Ngay bây giờ - Gà, Gà mái, Nền  trắ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0" y="0"/>
            <a:ext cx="3812304" cy="31423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BST 1000+ Hình Ảnh Con Gà Trống, Ảnh Gà Con Cute Đẹ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3405" y="0"/>
            <a:ext cx="3814917" cy="31423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ứng Gà 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50790"/>
            <a:ext cx="4267200" cy="36072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ướng dẫn cách làm bánh bông lan bắp thơm ngon béo ngậy dễ là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250789"/>
            <a:ext cx="3892704" cy="36072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ánh sinh nhật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9904" y="3250788"/>
            <a:ext cx="3864948" cy="360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808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ữa bột nguyên kem Cô Gái Hà Lan lon 850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606" y="152400"/>
            <a:ext cx="5616021" cy="33559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ữa Việt Nam sẽ xuất khẩu chính ngạch sang Trung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607" y="3590127"/>
            <a:ext cx="5616020" cy="322140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Báo Công giáo và Dân tộc"/>
          <p:cNvSpPr>
            <a:spLocks noChangeAspect="1" noChangeArrowheads="1"/>
          </p:cNvSpPr>
          <p:nvPr/>
        </p:nvSpPr>
        <p:spPr bwMode="auto">
          <a:xfrm>
            <a:off x="155575"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Những chú bò kéo &quot;cộ&quot; trên ruộng lúa - Tạp chí Kinh tế Sài Gò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590127"/>
            <a:ext cx="5715000" cy="322140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Bò kiêm dụ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TRANG TRẠI BÒ GIỐNG TĨNH NĂ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73574"/>
            <a:ext cx="5715000" cy="334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32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Ăn thịt bò nhiều có tốt không? Bệnh gì cần hạn chế ăn thịt bò?1"/>
          <p:cNvSpPr>
            <a:spLocks noChangeAspect="1" noChangeArrowheads="1"/>
          </p:cNvSpPr>
          <p:nvPr/>
        </p:nvSpPr>
        <p:spPr bwMode="auto">
          <a:xfrm>
            <a:off x="4143113"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https://thitbohuunghi.com/wp-content/webp-express/webp-images/uploads/2021/06/6gt5cdi_-_imgur_grande.png.webp"/>
          <p:cNvSpPr>
            <a:spLocks noChangeAspect="1" noChangeArrowheads="1"/>
          </p:cNvSpPr>
          <p:nvPr/>
        </p:nvSpPr>
        <p:spPr bwMode="auto">
          <a:xfrm>
            <a:off x="1409340" y="-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s://media-cdn-v2.laodong.vn/Storage/NewsPortal/2023/1/10/1136463/Thit-Bo-That-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444" y="152400"/>
            <a:ext cx="5320345" cy="31187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ộp 8 Miếng x 15gr Phô Mai Lavachequirit Con Bò Cười BÁCH HÓA BẢY TỶ HAI ÁI  TUYỀ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43" y="-1"/>
            <a:ext cx="5920032" cy="364817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Bánh phô mai Tom and J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43" y="3648173"/>
            <a:ext cx="5844617" cy="294607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ịt bò xào gì ngon nhất? Tổng hợp 40+ món ngon từ thịt bò xà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44" y="3719660"/>
            <a:ext cx="5320345" cy="287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4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oi-con-meo-bao-nhieu-t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58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èo con, con mèo, Mèo con, Động vật có vú, Loài gặm nhấm, Động vật, con chuột, Râu, Động vật có xương sống, bắt lấy, săn bắn, Con mồi, Mèo mèo, Bengal, Nữ hoàng châu Âu, Mèo hoang dã, Mèo nhỏ đến vừa, Mèo như động vật có vú, Con mèo lông ngắn trong nước, Toy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827" y="3421930"/>
            <a:ext cx="6485641" cy="343607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Từ nghề làm đẹp mèo đến resort cho mè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Từ nghề làm đẹp mèo đến resort cho mè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5495827" y="7937"/>
            <a:ext cx="6485641" cy="3413993"/>
          </a:xfrm>
          <a:prstGeom prst="rect">
            <a:avLst/>
          </a:prstGeom>
        </p:spPr>
      </p:pic>
    </p:spTree>
    <p:extLst>
      <p:ext uri="{BB962C8B-B14F-4D97-AF65-F5344CB8AC3E}">
        <p14:creationId xmlns:p14="http://schemas.microsoft.com/office/powerpoint/2010/main" val="91750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uaongchua.com.vn/wp-content/uploads/2021/11/ong_co_ngu_khong_wz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119510" cy="31768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im sâu bay vào nhà là điềm tốt hay xấ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09" y="3171138"/>
            <a:ext cx="4147793" cy="368116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im sâu bay vào nhà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6833"/>
            <a:ext cx="4119510" cy="368116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nh tin ba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7306" y="-11390"/>
            <a:ext cx="3924693" cy="319961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ong hút mật hoa nhã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11" y="1"/>
            <a:ext cx="4147794" cy="3188223"/>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Không có mô tả ả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7304" y="3205309"/>
            <a:ext cx="3924695" cy="364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54"/>
                                        </p:tgtEl>
                                        <p:attrNameLst>
                                          <p:attrName>style.visibility</p:attrName>
                                        </p:attrNameLst>
                                      </p:cBhvr>
                                      <p:to>
                                        <p:strVal val="visible"/>
                                      </p:to>
                                    </p:set>
                                    <p:animEffect transition="in" filter="fade">
                                      <p:cBhvr>
                                        <p:cTn id="13" dur="1000"/>
                                        <p:tgtEl>
                                          <p:spTgt spid="6154"/>
                                        </p:tgtEl>
                                      </p:cBhvr>
                                    </p:animEffect>
                                    <p:anim calcmode="lin" valueType="num">
                                      <p:cBhvr>
                                        <p:cTn id="14" dur="1000" fill="hold"/>
                                        <p:tgtEl>
                                          <p:spTgt spid="6154"/>
                                        </p:tgtEl>
                                        <p:attrNameLst>
                                          <p:attrName>ppt_x</p:attrName>
                                        </p:attrNameLst>
                                      </p:cBhvr>
                                      <p:tavLst>
                                        <p:tav tm="0">
                                          <p:val>
                                            <p:strVal val="#ppt_x"/>
                                          </p:val>
                                        </p:tav>
                                        <p:tav tm="100000">
                                          <p:val>
                                            <p:strVal val="#ppt_x"/>
                                          </p:val>
                                        </p:tav>
                                      </p:tavLst>
                                    </p:anim>
                                    <p:anim calcmode="lin" valueType="num">
                                      <p:cBhvr>
                                        <p:cTn id="15"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152"/>
                                        </p:tgtEl>
                                        <p:attrNameLst>
                                          <p:attrName>style.visibility</p:attrName>
                                        </p:attrNameLst>
                                      </p:cBhvr>
                                      <p:to>
                                        <p:strVal val="visible"/>
                                      </p:to>
                                    </p:set>
                                    <p:animEffect transition="in" filter="wipe(down)">
                                      <p:cBhvr>
                                        <p:cTn id="20" dur="500"/>
                                        <p:tgtEl>
                                          <p:spTgt spid="615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animEffect transition="in" filter="fade">
                                      <p:cBhvr>
                                        <p:cTn id="25" dur="1000"/>
                                        <p:tgtEl>
                                          <p:spTgt spid="6150"/>
                                        </p:tgtEl>
                                      </p:cBhvr>
                                    </p:animEffect>
                                    <p:anim calcmode="lin" valueType="num">
                                      <p:cBhvr>
                                        <p:cTn id="26" dur="1000" fill="hold"/>
                                        <p:tgtEl>
                                          <p:spTgt spid="6150"/>
                                        </p:tgtEl>
                                        <p:attrNameLst>
                                          <p:attrName>ppt_x</p:attrName>
                                        </p:attrNameLst>
                                      </p:cBhvr>
                                      <p:tavLst>
                                        <p:tav tm="0">
                                          <p:val>
                                            <p:strVal val="#ppt_x"/>
                                          </p:val>
                                        </p:tav>
                                        <p:tav tm="100000">
                                          <p:val>
                                            <p:strVal val="#ppt_x"/>
                                          </p:val>
                                        </p:tav>
                                      </p:tavLst>
                                    </p:anim>
                                    <p:anim calcmode="lin" valueType="num">
                                      <p:cBhvr>
                                        <p:cTn id="27"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fade">
                                      <p:cBhvr>
                                        <p:cTn id="32" dur="1000"/>
                                        <p:tgtEl>
                                          <p:spTgt spid="6148"/>
                                        </p:tgtEl>
                                      </p:cBhvr>
                                    </p:animEffect>
                                    <p:anim calcmode="lin" valueType="num">
                                      <p:cBhvr>
                                        <p:cTn id="33" dur="1000" fill="hold"/>
                                        <p:tgtEl>
                                          <p:spTgt spid="6148"/>
                                        </p:tgtEl>
                                        <p:attrNameLst>
                                          <p:attrName>ppt_x</p:attrName>
                                        </p:attrNameLst>
                                      </p:cBhvr>
                                      <p:tavLst>
                                        <p:tav tm="0">
                                          <p:val>
                                            <p:strVal val="#ppt_x"/>
                                          </p:val>
                                        </p:tav>
                                        <p:tav tm="100000">
                                          <p:val>
                                            <p:strVal val="#ppt_x"/>
                                          </p:val>
                                        </p:tav>
                                      </p:tavLst>
                                    </p:anim>
                                    <p:anim calcmode="lin" valueType="num">
                                      <p:cBhvr>
                                        <p:cTn id="34"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156"/>
                                        </p:tgtEl>
                                        <p:attrNameLst>
                                          <p:attrName>style.visibility</p:attrName>
                                        </p:attrNameLst>
                                      </p:cBhvr>
                                      <p:to>
                                        <p:strVal val="visible"/>
                                      </p:to>
                                    </p:set>
                                    <p:animEffect transition="in" filter="circle(in)">
                                      <p:cBhvr>
                                        <p:cTn id="39" dur="2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í mật của loài gi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2" y="3690594"/>
            <a:ext cx="3775402" cy="31674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genk.mediacdn.vn/2018/6/12/cockroachdie-152878199937312262757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928" y="3690593"/>
            <a:ext cx="3337088" cy="3167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upload.wikimedia.org/wikipedia/commons/thumb/8/8f/Mouse_white_background.jpg/280px-Mouse_white_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32636" cy="34879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huột ăn vụng đồ ă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636" y="0"/>
            <a:ext cx="3714160" cy="348791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án Thích Ăn Gì?"/>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715" y="3780148"/>
            <a:ext cx="4343384" cy="307785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3991" y="0"/>
            <a:ext cx="4528009" cy="348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8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176"/>
                                        </p:tgtEl>
                                        <p:attrNameLst>
                                          <p:attrName>style.visibility</p:attrName>
                                        </p:attrNameLst>
                                      </p:cBhvr>
                                      <p:to>
                                        <p:strVal val="visible"/>
                                      </p:to>
                                    </p:set>
                                    <p:animEffect transition="in" filter="barn(inVertical)">
                                      <p:cBhvr>
                                        <p:cTn id="20" dur="500"/>
                                        <p:tgtEl>
                                          <p:spTgt spid="717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 calcmode="lin" valueType="num">
                                      <p:cBhvr additive="base">
                                        <p:cTn id="25" dur="500" fill="hold"/>
                                        <p:tgtEl>
                                          <p:spTgt spid="7170"/>
                                        </p:tgtEl>
                                        <p:attrNameLst>
                                          <p:attrName>ppt_x</p:attrName>
                                        </p:attrNameLst>
                                      </p:cBhvr>
                                      <p:tavLst>
                                        <p:tav tm="0">
                                          <p:val>
                                            <p:strVal val="#ppt_x"/>
                                          </p:val>
                                        </p:tav>
                                        <p:tav tm="100000">
                                          <p:val>
                                            <p:strVal val="#ppt_x"/>
                                          </p:val>
                                        </p:tav>
                                      </p:tavLst>
                                    </p:anim>
                                    <p:anim calcmode="lin" valueType="num">
                                      <p:cBhvr additive="base">
                                        <p:cTn id="26"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Effect transition="in" filter="barn(inVertical)">
                                      <p:cBhvr>
                                        <p:cTn id="31" dur="500"/>
                                        <p:tgtEl>
                                          <p:spTgt spid="717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7172"/>
                                        </p:tgtEl>
                                        <p:attrNameLst>
                                          <p:attrName>style.visibility</p:attrName>
                                        </p:attrNameLst>
                                      </p:cBhvr>
                                      <p:to>
                                        <p:strVal val="visible"/>
                                      </p:to>
                                    </p:set>
                                    <p:animEffect transition="in" filter="circle(in)">
                                      <p:cBhvr>
                                        <p:cTn id="36"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107</Words>
  <Application>Microsoft Office PowerPoint</Application>
  <PresentationFormat>Widescreen</PresentationFormat>
  <Paragraphs>17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minhp</dc:creator>
  <cp:lastModifiedBy>minhp</cp:lastModifiedBy>
  <cp:revision>27</cp:revision>
  <dcterms:created xsi:type="dcterms:W3CDTF">2024-01-07T01:37:28Z</dcterms:created>
  <dcterms:modified xsi:type="dcterms:W3CDTF">2024-07-07T04:02:08Z</dcterms:modified>
</cp:coreProperties>
</file>