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bookmarkIdSeed="6">
  <p:sldMasterIdLst>
    <p:sldMasterId id="2147483648" r:id="rId1"/>
  </p:sldMasterIdLst>
  <p:notesMasterIdLst>
    <p:notesMasterId r:id="rId24"/>
  </p:notesMasterIdLst>
  <p:sldIdLst>
    <p:sldId id="256" r:id="rId2"/>
    <p:sldId id="277" r:id="rId3"/>
    <p:sldId id="257" r:id="rId4"/>
    <p:sldId id="258" r:id="rId5"/>
    <p:sldId id="259" r:id="rId6"/>
    <p:sldId id="260" r:id="rId7"/>
    <p:sldId id="261" r:id="rId8"/>
    <p:sldId id="262" r:id="rId9"/>
    <p:sldId id="263" r:id="rId10"/>
    <p:sldId id="264" r:id="rId11"/>
    <p:sldId id="265" r:id="rId12"/>
    <p:sldId id="266" r:id="rId13"/>
    <p:sldId id="267" r:id="rId14"/>
    <p:sldId id="271" r:id="rId15"/>
    <p:sldId id="270" r:id="rId16"/>
    <p:sldId id="269" r:id="rId17"/>
    <p:sldId id="268" r:id="rId18"/>
    <p:sldId id="272" r:id="rId19"/>
    <p:sldId id="273" r:id="rId20"/>
    <p:sldId id="274" r:id="rId21"/>
    <p:sldId id="275" r:id="rId22"/>
    <p:sldId id="276"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8" d="100"/>
          <a:sy n="68" d="100"/>
        </p:scale>
        <p:origin x="58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D23A52-10CC-40C7-AA88-C65830281DD2}" type="datetimeFigureOut">
              <a:rPr lang="en-US" smtClean="0"/>
              <a:t>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F60EBF-3466-4C10-9DA9-55B109172CFF}" type="slidenum">
              <a:rPr lang="en-US" smtClean="0"/>
              <a:t>‹#›</a:t>
            </a:fld>
            <a:endParaRPr lang="en-US"/>
          </a:p>
        </p:txBody>
      </p:sp>
    </p:spTree>
    <p:extLst>
      <p:ext uri="{BB962C8B-B14F-4D97-AF65-F5344CB8AC3E}">
        <p14:creationId xmlns:p14="http://schemas.microsoft.com/office/powerpoint/2010/main" val="3582024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1/7/2024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71"/>
          <p:cNvSpPr txBox="1">
            <a:spLocks noChangeArrowheads="1"/>
          </p:cNvSpPr>
          <p:nvPr/>
        </p:nvSpPr>
        <p:spPr bwMode="auto">
          <a:xfrm>
            <a:off x="2079567" y="206113"/>
            <a:ext cx="9696450" cy="945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3312" tIns="41655" rIns="83312" bIns="41655">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sz="2800" dirty="0">
                <a:solidFill>
                  <a:srgbClr val="FF0000"/>
                </a:solidFill>
                <a:latin typeface="Times New Roman" pitchFamily="18" charset="0"/>
                <a:cs typeface="Times New Roman" pitchFamily="18" charset="0"/>
              </a:rPr>
              <a:t>PHÒNG GIÁO DỤC ĐÀO TẠO NINH SƠN</a:t>
            </a:r>
          </a:p>
          <a:p>
            <a:pPr algn="ctr"/>
            <a:r>
              <a:rPr lang="en-US" sz="2800" b="1" dirty="0">
                <a:solidFill>
                  <a:srgbClr val="FF0000"/>
                </a:solidFill>
                <a:latin typeface="Times New Roman" pitchFamily="18" charset="0"/>
                <a:cs typeface="Times New Roman" pitchFamily="18" charset="0"/>
              </a:rPr>
              <a:t>TR</a:t>
            </a:r>
            <a:r>
              <a:rPr lang="vi-VN" sz="2800" b="1" u="sng" dirty="0">
                <a:solidFill>
                  <a:srgbClr val="FF0000"/>
                </a:solidFill>
                <a:latin typeface="Times New Roman" pitchFamily="18" charset="0"/>
                <a:cs typeface="Times New Roman" pitchFamily="18" charset="0"/>
              </a:rPr>
              <a:t>ƯỜNG TIỂU HỌC LẬP </a:t>
            </a:r>
            <a:r>
              <a:rPr lang="vi-VN" sz="2800" b="1" u="sng" dirty="0" smtClean="0">
                <a:solidFill>
                  <a:srgbClr val="FF0000"/>
                </a:solidFill>
                <a:latin typeface="Times New Roman" pitchFamily="18" charset="0"/>
                <a:cs typeface="Times New Roman" pitchFamily="18" charset="0"/>
              </a:rPr>
              <a:t>L</a:t>
            </a:r>
            <a:r>
              <a:rPr lang="vi-VN" sz="2800" b="1" dirty="0" smtClean="0">
                <a:solidFill>
                  <a:srgbClr val="FF0000"/>
                </a:solidFill>
                <a:latin typeface="Times New Roman" pitchFamily="18" charset="0"/>
                <a:cs typeface="Times New Roman" pitchFamily="18" charset="0"/>
              </a:rPr>
              <a:t>Á</a:t>
            </a:r>
            <a:endParaRPr lang="en-US" sz="2800" b="1" dirty="0" smtClean="0">
              <a:solidFill>
                <a:srgbClr val="FF0000"/>
              </a:solidFill>
              <a:latin typeface="Times New Roman" pitchFamily="18" charset="0"/>
              <a:cs typeface="Times New Roman" pitchFamily="18" charset="0"/>
            </a:endParaRPr>
          </a:p>
        </p:txBody>
      </p:sp>
      <p:sp>
        <p:nvSpPr>
          <p:cNvPr id="5" name="TextBox 70"/>
          <p:cNvSpPr txBox="1">
            <a:spLocks noChangeArrowheads="1"/>
          </p:cNvSpPr>
          <p:nvPr/>
        </p:nvSpPr>
        <p:spPr bwMode="auto">
          <a:xfrm>
            <a:off x="323682" y="1712931"/>
            <a:ext cx="11676806" cy="1069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3312" tIns="41655" rIns="83312" bIns="41655">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sz="3200" dirty="0" smtClean="0">
                <a:solidFill>
                  <a:srgbClr val="0070C0"/>
                </a:solidFill>
              </a:rPr>
              <a:t>BIỆN </a:t>
            </a:r>
            <a:r>
              <a:rPr lang="en-US" sz="3200" dirty="0">
                <a:solidFill>
                  <a:srgbClr val="0070C0"/>
                </a:solidFill>
              </a:rPr>
              <a:t>PHÁP NÂNG CAO CHẤT LƯỢNG GIẢNG DẠY</a:t>
            </a:r>
            <a:endParaRPr lang="en-US" sz="3200" b="1" dirty="0">
              <a:solidFill>
                <a:srgbClr val="0070C0"/>
              </a:solidFill>
            </a:endParaRPr>
          </a:p>
          <a:p>
            <a:pPr algn="ctr"/>
            <a:r>
              <a:rPr lang="en-US" sz="3200" i="1" dirty="0" err="1">
                <a:solidFill>
                  <a:srgbClr val="00B050"/>
                </a:solidFill>
                <a:latin typeface="Times New Roman" pitchFamily="18" charset="0"/>
                <a:cs typeface="Times New Roman" pitchFamily="18" charset="0"/>
              </a:rPr>
              <a:t>Năm</a:t>
            </a:r>
            <a:r>
              <a:rPr lang="en-US" sz="3200" i="1" dirty="0">
                <a:solidFill>
                  <a:srgbClr val="00B050"/>
                </a:solidFill>
                <a:latin typeface="Times New Roman" pitchFamily="18" charset="0"/>
                <a:cs typeface="Times New Roman" pitchFamily="18" charset="0"/>
              </a:rPr>
              <a:t> </a:t>
            </a:r>
            <a:r>
              <a:rPr lang="en-US" sz="3200" i="1" dirty="0" err="1">
                <a:solidFill>
                  <a:srgbClr val="00B050"/>
                </a:solidFill>
                <a:latin typeface="Times New Roman" pitchFamily="18" charset="0"/>
                <a:cs typeface="Times New Roman" pitchFamily="18" charset="0"/>
              </a:rPr>
              <a:t>học</a:t>
            </a:r>
            <a:r>
              <a:rPr lang="en-US" sz="3200" i="1" dirty="0">
                <a:solidFill>
                  <a:srgbClr val="00B050"/>
                </a:solidFill>
                <a:latin typeface="Times New Roman" pitchFamily="18" charset="0"/>
                <a:cs typeface="Times New Roman" pitchFamily="18" charset="0"/>
              </a:rPr>
              <a:t>: </a:t>
            </a:r>
            <a:r>
              <a:rPr lang="vi-VN" sz="3200" i="1" dirty="0">
                <a:solidFill>
                  <a:srgbClr val="00B050"/>
                </a:solidFill>
                <a:latin typeface="Times New Roman" pitchFamily="18" charset="0"/>
                <a:cs typeface="Times New Roman" pitchFamily="18" charset="0"/>
              </a:rPr>
              <a:t>202</a:t>
            </a:r>
            <a:r>
              <a:rPr lang="en-US" sz="3200" i="1" dirty="0">
                <a:solidFill>
                  <a:srgbClr val="00B050"/>
                </a:solidFill>
                <a:latin typeface="Times New Roman" pitchFamily="18" charset="0"/>
                <a:cs typeface="Times New Roman" pitchFamily="18" charset="0"/>
              </a:rPr>
              <a:t>3 – </a:t>
            </a:r>
            <a:r>
              <a:rPr lang="vi-VN" sz="3200" i="1" dirty="0" smtClean="0">
                <a:solidFill>
                  <a:srgbClr val="00B050"/>
                </a:solidFill>
                <a:latin typeface="Times New Roman" pitchFamily="18" charset="0"/>
                <a:cs typeface="Times New Roman" pitchFamily="18" charset="0"/>
              </a:rPr>
              <a:t>2024</a:t>
            </a:r>
            <a:endParaRPr lang="en-US" sz="3200" dirty="0">
              <a:solidFill>
                <a:srgbClr val="00B050"/>
              </a:solidFill>
              <a:latin typeface="Times New Roman" pitchFamily="18" charset="0"/>
              <a:cs typeface="Times New Roman" pitchFamily="18" charset="0"/>
            </a:endParaRPr>
          </a:p>
        </p:txBody>
      </p:sp>
      <p:sp>
        <p:nvSpPr>
          <p:cNvPr id="6" name="TextBox 70"/>
          <p:cNvSpPr txBox="1">
            <a:spLocks noChangeArrowheads="1"/>
          </p:cNvSpPr>
          <p:nvPr/>
        </p:nvSpPr>
        <p:spPr bwMode="auto">
          <a:xfrm>
            <a:off x="1120833" y="3100367"/>
            <a:ext cx="10655184" cy="2361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3312" tIns="41655" rIns="83312" bIns="41655">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3200" i="1" u="sng" dirty="0" err="1">
                <a:latin typeface="Times New Roman" pitchFamily="18" charset="0"/>
                <a:cs typeface="Times New Roman" pitchFamily="18" charset="0"/>
              </a:rPr>
              <a:t>Tên</a:t>
            </a:r>
            <a:r>
              <a:rPr lang="en-US" sz="3200" i="1" u="sng" dirty="0">
                <a:latin typeface="Times New Roman" pitchFamily="18" charset="0"/>
                <a:cs typeface="Times New Roman" pitchFamily="18" charset="0"/>
              </a:rPr>
              <a:t> </a:t>
            </a:r>
            <a:r>
              <a:rPr lang="en-US" sz="3200" i="1" u="sng" dirty="0" err="1">
                <a:latin typeface="Times New Roman" pitchFamily="18" charset="0"/>
                <a:cs typeface="Times New Roman" pitchFamily="18" charset="0"/>
              </a:rPr>
              <a:t>biện</a:t>
            </a:r>
            <a:r>
              <a:rPr lang="en-US" sz="3200" i="1" u="sng" dirty="0">
                <a:latin typeface="Times New Roman" pitchFamily="18" charset="0"/>
                <a:cs typeface="Times New Roman" pitchFamily="18" charset="0"/>
              </a:rPr>
              <a:t> </a:t>
            </a:r>
            <a:r>
              <a:rPr lang="en-US" sz="3200" i="1" u="sng" dirty="0" err="1" smtClean="0">
                <a:latin typeface="Times New Roman" pitchFamily="18" charset="0"/>
                <a:cs typeface="Times New Roman" pitchFamily="18" charset="0"/>
              </a:rPr>
              <a:t>pháp</a:t>
            </a:r>
            <a:r>
              <a:rPr lang="en-US" sz="3200" i="1" dirty="0" smtClean="0">
                <a:latin typeface="Times New Roman" pitchFamily="18" charset="0"/>
                <a:cs typeface="Times New Roman" pitchFamily="18" charset="0"/>
              </a:rPr>
              <a:t>:</a:t>
            </a:r>
            <a:endParaRPr lang="en-US" sz="3200" b="1" dirty="0">
              <a:latin typeface="Times New Roman" pitchFamily="18" charset="0"/>
              <a:cs typeface="Times New Roman" pitchFamily="18" charset="0"/>
            </a:endParaRPr>
          </a:p>
          <a:p>
            <a:pPr algn="ctr"/>
            <a:r>
              <a:rPr lang="en-US" sz="3600" b="1" dirty="0">
                <a:solidFill>
                  <a:srgbClr val="FF0000"/>
                </a:solidFill>
                <a:latin typeface="Times New Roman" pitchFamily="18" charset="0"/>
                <a:cs typeface="Times New Roman" pitchFamily="18" charset="0"/>
              </a:rPr>
              <a:t>MỘT SỐ GIẢI PHÁP</a:t>
            </a:r>
          </a:p>
          <a:p>
            <a:pPr algn="ctr"/>
            <a:r>
              <a:rPr lang="en-US" sz="3600" b="1" dirty="0">
                <a:solidFill>
                  <a:srgbClr val="FF0000"/>
                </a:solidFill>
                <a:latin typeface="Times New Roman" pitchFamily="18" charset="0"/>
                <a:cs typeface="Times New Roman" pitchFamily="18" charset="0"/>
              </a:rPr>
              <a:t>RÈN CHỮ VIẾT CHO HỌC SINH LỚP 1</a:t>
            </a:r>
          </a:p>
          <a:p>
            <a:r>
              <a:rPr lang="en-US" sz="4400" b="1" i="1" dirty="0">
                <a:latin typeface="Times New Roman" pitchFamily="18" charset="0"/>
                <a:cs typeface="Times New Roman" pitchFamily="18" charset="0"/>
              </a:rPr>
              <a:t> </a:t>
            </a:r>
            <a:endParaRPr lang="en-US" sz="4400" dirty="0">
              <a:latin typeface="Times New Roman" pitchFamily="18" charset="0"/>
              <a:cs typeface="Times New Roman" pitchFamily="18" charset="0"/>
            </a:endParaRPr>
          </a:p>
        </p:txBody>
      </p:sp>
      <p:sp>
        <p:nvSpPr>
          <p:cNvPr id="7" name="TextBox 70"/>
          <p:cNvSpPr txBox="1">
            <a:spLocks noChangeArrowheads="1"/>
          </p:cNvSpPr>
          <p:nvPr/>
        </p:nvSpPr>
        <p:spPr bwMode="auto">
          <a:xfrm>
            <a:off x="2337781" y="5462037"/>
            <a:ext cx="8221287" cy="1069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3312" tIns="41655" rIns="83312" bIns="41655">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3200" dirty="0" err="1" smtClean="0">
                <a:latin typeface="Times New Roman" pitchFamily="18" charset="0"/>
                <a:cs typeface="Times New Roman" pitchFamily="18" charset="0"/>
              </a:rPr>
              <a:t>Họ</a:t>
            </a: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tên</a:t>
            </a:r>
            <a:r>
              <a:rPr lang="en-US" sz="3200" dirty="0">
                <a:latin typeface="Times New Roman" pitchFamily="18" charset="0"/>
                <a:cs typeface="Times New Roman" pitchFamily="18" charset="0"/>
              </a:rPr>
              <a:t>: </a:t>
            </a:r>
            <a:r>
              <a:rPr lang="en-US" sz="3200" b="1" dirty="0">
                <a:latin typeface="Times New Roman" pitchFamily="18" charset="0"/>
                <a:cs typeface="Times New Roman" pitchFamily="18" charset="0"/>
              </a:rPr>
              <a:t>NGUYỄN THỊ THÚY </a:t>
            </a:r>
            <a:r>
              <a:rPr lang="en-US" sz="3200" b="1" dirty="0" smtClean="0">
                <a:latin typeface="Times New Roman" pitchFamily="18" charset="0"/>
                <a:cs typeface="Times New Roman" pitchFamily="18" charset="0"/>
              </a:rPr>
              <a:t>VÂN</a:t>
            </a:r>
            <a:endParaRPr lang="en-US" sz="3200" b="1" dirty="0">
              <a:latin typeface="Times New Roman" pitchFamily="18" charset="0"/>
              <a:cs typeface="Times New Roman" pitchFamily="18" charset="0"/>
            </a:endParaRPr>
          </a:p>
          <a:p>
            <a:r>
              <a:rPr lang="en-US" sz="3200" dirty="0" err="1" smtClean="0">
                <a:latin typeface="Times New Roman" pitchFamily="18" charset="0"/>
                <a:cs typeface="Times New Roman" pitchFamily="18" charset="0"/>
              </a:rPr>
              <a:t>Chủ</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nhiệm</a:t>
            </a:r>
            <a:r>
              <a:rPr lang="en-US" sz="3200" dirty="0" smtClean="0">
                <a:latin typeface="Times New Roman" pitchFamily="18" charset="0"/>
                <a:cs typeface="Times New Roman" pitchFamily="18" charset="0"/>
              </a:rPr>
              <a:t> lớp:1B</a:t>
            </a:r>
          </a:p>
        </p:txBody>
      </p:sp>
      <p:sp>
        <p:nvSpPr>
          <p:cNvPr id="8" name="Freeform 15"/>
          <p:cNvSpPr/>
          <p:nvPr/>
        </p:nvSpPr>
        <p:spPr>
          <a:xfrm rot="20333648">
            <a:off x="10591593" y="4439039"/>
            <a:ext cx="1330760" cy="2437632"/>
          </a:xfrm>
          <a:custGeom>
            <a:avLst/>
            <a:gdLst/>
            <a:ahLst/>
            <a:cxnLst/>
            <a:rect l="l" t="t" r="r" b="b"/>
            <a:pathLst>
              <a:path w="2342460" h="4316989">
                <a:moveTo>
                  <a:pt x="0" y="0"/>
                </a:moveTo>
                <a:lnTo>
                  <a:pt x="2342460" y="0"/>
                </a:lnTo>
                <a:lnTo>
                  <a:pt x="2342460" y="4316990"/>
                </a:lnTo>
                <a:lnTo>
                  <a:pt x="0" y="4316990"/>
                </a:lnTo>
                <a:lnTo>
                  <a:pt x="0" y="0"/>
                </a:lnTo>
                <a:close/>
              </a:path>
            </a:pathLst>
          </a:custGeom>
          <a:blipFill>
            <a:blip r:embed="rId2"/>
            <a:stretch>
              <a:fillRect l="-10355" r="-10355"/>
            </a:stretch>
          </a:blipFill>
        </p:spPr>
      </p:sp>
      <p:sp>
        <p:nvSpPr>
          <p:cNvPr id="9" name="Freeform 15"/>
          <p:cNvSpPr/>
          <p:nvPr/>
        </p:nvSpPr>
        <p:spPr>
          <a:xfrm rot="383163">
            <a:off x="-32619" y="4277899"/>
            <a:ext cx="1298774" cy="2624323"/>
          </a:xfrm>
          <a:custGeom>
            <a:avLst/>
            <a:gdLst/>
            <a:ahLst/>
            <a:cxnLst/>
            <a:rect l="l" t="t" r="r" b="b"/>
            <a:pathLst>
              <a:path w="2342460" h="4316989">
                <a:moveTo>
                  <a:pt x="0" y="0"/>
                </a:moveTo>
                <a:lnTo>
                  <a:pt x="2342460" y="0"/>
                </a:lnTo>
                <a:lnTo>
                  <a:pt x="2342460" y="4316990"/>
                </a:lnTo>
                <a:lnTo>
                  <a:pt x="0" y="4316990"/>
                </a:lnTo>
                <a:lnTo>
                  <a:pt x="0" y="0"/>
                </a:lnTo>
                <a:close/>
              </a:path>
            </a:pathLst>
          </a:custGeom>
          <a:blipFill>
            <a:blip r:embed="rId2"/>
            <a:stretch>
              <a:fillRect l="-10355" r="-10355"/>
            </a:stretch>
          </a:blipFill>
        </p:spPr>
      </p:sp>
    </p:spTree>
    <p:extLst>
      <p:ext uri="{BB962C8B-B14F-4D97-AF65-F5344CB8AC3E}">
        <p14:creationId xmlns:p14="http://schemas.microsoft.com/office/powerpoint/2010/main" val="4101860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ircle(in)">
                                      <p:cBhvr>
                                        <p:cTn id="18"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96950" y="291313"/>
            <a:ext cx="6975334" cy="32368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accent6"/>
                </a:solidFill>
                <a:latin typeface="Times New Roman" pitchFamily="18" charset="0"/>
                <a:cs typeface="Times New Roman" pitchFamily="18" charset="0"/>
              </a:rPr>
              <a:t>MỘT SỐ GIẢI </a:t>
            </a:r>
            <a:r>
              <a:rPr lang="en-US" b="1" dirty="0" smtClean="0">
                <a:solidFill>
                  <a:schemeClr val="accent6"/>
                </a:solidFill>
                <a:latin typeface="Times New Roman" pitchFamily="18" charset="0"/>
                <a:cs typeface="Times New Roman" pitchFamily="18" charset="0"/>
              </a:rPr>
              <a:t>PHÁP RÈN </a:t>
            </a:r>
            <a:r>
              <a:rPr lang="en-US" b="1" dirty="0">
                <a:solidFill>
                  <a:schemeClr val="accent6"/>
                </a:solidFill>
                <a:latin typeface="Times New Roman" pitchFamily="18" charset="0"/>
                <a:cs typeface="Times New Roman" pitchFamily="18" charset="0"/>
              </a:rPr>
              <a:t>CHỮ VIẾT CHO HỌC SINH LỚP 1</a:t>
            </a:r>
          </a:p>
          <a:p>
            <a:pPr algn="ctr"/>
            <a:endParaRPr lang="en-US" dirty="0"/>
          </a:p>
        </p:txBody>
      </p:sp>
      <p:sp>
        <p:nvSpPr>
          <p:cNvPr id="5" name="Rectangle 4"/>
          <p:cNvSpPr/>
          <p:nvPr/>
        </p:nvSpPr>
        <p:spPr>
          <a:xfrm>
            <a:off x="288616" y="614996"/>
            <a:ext cx="11815400" cy="5684633"/>
          </a:xfrm>
          <a:prstGeom prst="rect">
            <a:avLst/>
          </a:prstGeom>
        </p:spPr>
        <p:txBody>
          <a:bodyPr wrap="square">
            <a:spAutoFit/>
          </a:bodyPr>
          <a:lstStyle/>
          <a:p>
            <a:pPr algn="just">
              <a:lnSpc>
                <a:spcPct val="115000"/>
              </a:lnSpc>
              <a:spcAft>
                <a:spcPts val="0"/>
              </a:spcAft>
            </a:pPr>
            <a:r>
              <a:rPr lang="en-US" sz="2800" b="1" dirty="0" smtClean="0">
                <a:latin typeface="Times New Roman" panose="02020603050405020304" pitchFamily="18" charset="0"/>
                <a:ea typeface="Times New Roman" panose="02020603050405020304" pitchFamily="18" charset="0"/>
              </a:rPr>
              <a:t>             * </a:t>
            </a:r>
            <a:r>
              <a:rPr lang="en-US" sz="2800" b="1" u="sng" dirty="0" err="1">
                <a:latin typeface="Times New Roman" panose="02020603050405020304" pitchFamily="18" charset="0"/>
                <a:ea typeface="Times New Roman" panose="02020603050405020304" pitchFamily="18" charset="0"/>
              </a:rPr>
              <a:t>Giải</a:t>
            </a:r>
            <a:r>
              <a:rPr lang="en-US" sz="2800" b="1" u="sng" dirty="0">
                <a:latin typeface="Times New Roman" panose="02020603050405020304" pitchFamily="18" charset="0"/>
                <a:ea typeface="Times New Roman" panose="02020603050405020304" pitchFamily="18" charset="0"/>
              </a:rPr>
              <a:t> </a:t>
            </a:r>
            <a:r>
              <a:rPr lang="en-US" sz="2800" b="1" u="sng" dirty="0" err="1">
                <a:latin typeface="Times New Roman" panose="02020603050405020304" pitchFamily="18" charset="0"/>
                <a:ea typeface="Times New Roman" panose="02020603050405020304" pitchFamily="18" charset="0"/>
              </a:rPr>
              <a:t>pháp</a:t>
            </a:r>
            <a:r>
              <a:rPr lang="en-US" sz="2800" b="1" u="sng" dirty="0">
                <a:latin typeface="Times New Roman" panose="02020603050405020304" pitchFamily="18" charset="0"/>
                <a:ea typeface="Times New Roman" panose="02020603050405020304" pitchFamily="18" charset="0"/>
              </a:rPr>
              <a:t> 2</a:t>
            </a:r>
            <a:r>
              <a:rPr lang="en-US" sz="2800" u="sng" dirty="0">
                <a:latin typeface="Times New Roman" panose="02020603050405020304" pitchFamily="18" charset="0"/>
                <a:ea typeface="Times New Roman" panose="02020603050405020304" pitchFamily="18" charset="0"/>
              </a:rPr>
              <a:t>:</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Dạy</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cho</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học</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sinh</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có</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kỹ</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thuật</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viết</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đúng</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viết</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đẹp</a:t>
            </a:r>
            <a:r>
              <a:rPr lang="en-US" sz="2800" b="1" dirty="0">
                <a:latin typeface="Times New Roman" panose="02020603050405020304" pitchFamily="18" charset="0"/>
                <a:ea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a:p>
            <a:pPr algn="just">
              <a:lnSpc>
                <a:spcPct val="115000"/>
              </a:lnSpc>
              <a:spcAft>
                <a:spcPts val="0"/>
              </a:spcAft>
            </a:pPr>
            <a:r>
              <a:rPr lang="en-US" sz="2400" b="1" dirty="0">
                <a:latin typeface="Times New Roman" panose="02020603050405020304" pitchFamily="18" charset="0"/>
                <a:ea typeface="Times New Roman" panose="02020603050405020304" pitchFamily="18" charset="0"/>
              </a:rPr>
              <a:t>a. </a:t>
            </a:r>
            <a:r>
              <a:rPr lang="en-US" sz="2400" b="1" dirty="0" err="1">
                <a:latin typeface="Times New Roman" panose="02020603050405020304" pitchFamily="18" charset="0"/>
                <a:ea typeface="Times New Roman" panose="02020603050405020304" pitchFamily="18" charset="0"/>
              </a:rPr>
              <a:t>Dạy</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học</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sinh</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viết</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đúng</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viết</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đẹp</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thành</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thạo</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các</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nét</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cơ</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bản</a:t>
            </a:r>
            <a:r>
              <a:rPr lang="en-US" sz="2400" b="1" dirty="0">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gn="just">
              <a:lnSpc>
                <a:spcPct val="115000"/>
              </a:lnSpc>
              <a:spcAft>
                <a:spcPts val="0"/>
              </a:spcAft>
              <a:tabLst>
                <a:tab pos="-1143000" algn="l"/>
                <a:tab pos="180340" algn="l"/>
              </a:tabLst>
            </a:pPr>
            <a:r>
              <a:rPr lang="en-US" sz="2400" dirty="0">
                <a:latin typeface="Times New Roman" panose="02020603050405020304" pitchFamily="18" charset="0"/>
                <a:ea typeface="Times New Roman" panose="02020603050405020304" pitchFamily="18" charset="0"/>
              </a:rPr>
              <a:t> - </a:t>
            </a:r>
            <a:r>
              <a:rPr lang="en-US" sz="2400" dirty="0" err="1">
                <a:latin typeface="Times New Roman" panose="02020603050405020304" pitchFamily="18" charset="0"/>
                <a:ea typeface="Times New Roman" panose="02020603050405020304" pitchFamily="18" charset="0"/>
              </a:rPr>
              <a:t>Chữ</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viết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được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xây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dựng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sở</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hệ</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thống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ký</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tự</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được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chuẩn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hóa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Những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đặc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điểm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cấu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tạo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chữ</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viết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những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yếu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tố</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cần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đủ</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để</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phân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biệt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chữ</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thể</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hiện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ngôn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ngữ</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viết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Những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yếu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tố</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cấu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tạo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chữ</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viết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này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chính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hệ</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thống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nét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chữ</a:t>
            </a:r>
            <a:r>
              <a:rPr lang="en-US" sz="2400" dirty="0">
                <a:latin typeface="Times New Roman" panose="02020603050405020304" pitchFamily="18" charset="0"/>
                <a:ea typeface="Times New Roman" panose="02020603050405020304" pitchFamily="18" charset="0"/>
              </a:rPr>
              <a:t>.</a:t>
            </a:r>
          </a:p>
          <a:p>
            <a:pPr algn="just">
              <a:lnSpc>
                <a:spcPct val="115000"/>
              </a:lnSpc>
              <a:spcAft>
                <a:spcPts val="0"/>
              </a:spcAft>
              <a:tabLst>
                <a:tab pos="-1143000" algn="l"/>
                <a:tab pos="180340" algn="l"/>
              </a:tabLst>
            </a:pPr>
            <a:r>
              <a:rPr lang="en-US" sz="2400" dirty="0">
                <a:latin typeface="Times New Roman" panose="02020603050405020304" pitchFamily="18" charset="0"/>
                <a:ea typeface="Times New Roman" panose="02020603050405020304" pitchFamily="18" charset="0"/>
              </a:rPr>
              <a:t> - </a:t>
            </a:r>
            <a:r>
              <a:rPr lang="en-US" sz="2400" dirty="0" err="1">
                <a:latin typeface="Times New Roman" panose="02020603050405020304" pitchFamily="18" charset="0"/>
                <a:ea typeface="Times New Roman" panose="02020603050405020304" pitchFamily="18" charset="0"/>
              </a:rPr>
              <a:t>Việc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xác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định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hệ</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thống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nét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chữ</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được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phân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tích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sở</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số</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lượng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nét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càng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ít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càng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tốt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để</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dễ</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dạy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dễ</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học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Đồng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hệ</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thống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nét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phản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ánh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toàn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bộ</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hệ</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thống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chữ</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chữ</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số</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Tiếng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Việt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Sau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đây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danh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sách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nét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phối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hợp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cần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được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thống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nhất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để</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dạy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viết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nét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viết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chữ</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tiếng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Việt</a:t>
            </a:r>
            <a:r>
              <a:rPr lang="en-US" sz="2400" dirty="0">
                <a:latin typeface="Times New Roman" panose="02020603050405020304" pitchFamily="18" charset="0"/>
                <a:ea typeface="Times New Roman" panose="02020603050405020304" pitchFamily="18" charset="0"/>
              </a:rPr>
              <a:t>:</a:t>
            </a:r>
          </a:p>
          <a:p>
            <a:pPr marL="342900" lvl="0" indent="-342900" algn="just">
              <a:lnSpc>
                <a:spcPct val="115000"/>
              </a:lnSpc>
              <a:spcAft>
                <a:spcPts val="0"/>
              </a:spcAft>
              <a:buFont typeface="Arial" panose="020B0604020202020204" pitchFamily="34" charset="0"/>
              <a:buChar char="+"/>
              <a:tabLst>
                <a:tab pos="-1143000" algn="l"/>
              </a:tabLst>
            </a:pPr>
            <a:r>
              <a:rPr lang="en-US" sz="2400" dirty="0" err="1">
                <a:latin typeface="Times New Roman" panose="02020603050405020304" pitchFamily="18" charset="0"/>
                <a:ea typeface="Times New Roman" panose="02020603050405020304" pitchFamily="18" charset="0"/>
              </a:rPr>
              <a:t>Nét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thẳng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thẳng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đứng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thẳng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ngang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thẳng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xiên</a:t>
            </a:r>
            <a:r>
              <a:rPr lang="en-US" sz="2400" dirty="0">
                <a:latin typeface="Times New Roman" panose="02020603050405020304" pitchFamily="18" charset="0"/>
                <a:ea typeface="Times New Roman" panose="02020603050405020304" pitchFamily="18" charset="0"/>
              </a:rPr>
              <a:t>.</a:t>
            </a:r>
          </a:p>
          <a:p>
            <a:pPr marL="342900" lvl="0" indent="-342900" algn="just">
              <a:lnSpc>
                <a:spcPct val="115000"/>
              </a:lnSpc>
              <a:spcAft>
                <a:spcPts val="0"/>
              </a:spcAft>
              <a:buFont typeface="Arial" panose="020B0604020202020204" pitchFamily="34" charset="0"/>
              <a:buChar char="+"/>
              <a:tabLst>
                <a:tab pos="-1143000" algn="l"/>
              </a:tabLst>
            </a:pPr>
            <a:r>
              <a:rPr lang="en-US" sz="2400" dirty="0" err="1">
                <a:latin typeface="Times New Roman" panose="02020603050405020304" pitchFamily="18" charset="0"/>
                <a:ea typeface="Times New Roman" panose="02020603050405020304" pitchFamily="18" charset="0"/>
              </a:rPr>
              <a:t>Nét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cong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cong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kín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cong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hở</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cong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phải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cong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trái</a:t>
            </a:r>
            <a:r>
              <a:rPr lang="en-US" sz="2400" dirty="0">
                <a:latin typeface="Times New Roman" panose="02020603050405020304" pitchFamily="18" charset="0"/>
                <a:ea typeface="Times New Roman" panose="02020603050405020304" pitchFamily="18" charset="0"/>
              </a:rPr>
              <a:t>).</a:t>
            </a:r>
          </a:p>
          <a:p>
            <a:pPr marL="342900" lvl="0" indent="-342900" algn="just">
              <a:lnSpc>
                <a:spcPct val="115000"/>
              </a:lnSpc>
              <a:spcAft>
                <a:spcPts val="0"/>
              </a:spcAft>
              <a:buFont typeface="Arial" panose="020B0604020202020204" pitchFamily="34" charset="0"/>
              <a:buChar char="+"/>
              <a:tabLst>
                <a:tab pos="-1143000" algn="l"/>
              </a:tabLst>
            </a:pPr>
            <a:r>
              <a:rPr lang="en-US" sz="2400" dirty="0" err="1">
                <a:latin typeface="Times New Roman" panose="02020603050405020304" pitchFamily="18" charset="0"/>
                <a:ea typeface="Times New Roman" panose="02020603050405020304" pitchFamily="18" charset="0"/>
              </a:rPr>
              <a:t>Nét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móc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móc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xuôi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móc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móc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ngược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móc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phải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móc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hai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đầu</a:t>
            </a:r>
            <a:r>
              <a:rPr lang="en-US" sz="2400" dirty="0">
                <a:latin typeface="Times New Roman" panose="02020603050405020304" pitchFamily="18" charset="0"/>
                <a:ea typeface="Times New Roman" panose="02020603050405020304" pitchFamily="18" charset="0"/>
              </a:rPr>
              <a:t>.</a:t>
            </a:r>
          </a:p>
          <a:p>
            <a:pPr marL="342900" lvl="0" indent="-342900" algn="just">
              <a:lnSpc>
                <a:spcPct val="115000"/>
              </a:lnSpc>
              <a:spcAft>
                <a:spcPts val="0"/>
              </a:spcAft>
              <a:buFont typeface="Arial" panose="020B0604020202020204" pitchFamily="34" charset="0"/>
              <a:buChar char="+"/>
              <a:tabLst>
                <a:tab pos="-1143000" algn="l"/>
              </a:tabLst>
            </a:pPr>
            <a:r>
              <a:rPr lang="en-US" sz="2400" dirty="0" err="1">
                <a:latin typeface="Times New Roman" panose="02020603050405020304" pitchFamily="18" charset="0"/>
                <a:ea typeface="Times New Roman" panose="02020603050405020304" pitchFamily="18" charset="0"/>
              </a:rPr>
              <a:t>Nét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khuyết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khuyết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xuôi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khuyết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ngược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nét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hất</a:t>
            </a:r>
            <a:r>
              <a:rPr lang="en-US" sz="2400" dirty="0">
                <a:latin typeface="Times New Roman" panose="02020603050405020304" pitchFamily="18" charset="0"/>
                <a:ea typeface="Times New Roman" panose="02020603050405020304" pitchFamily="18" charset="0"/>
              </a:rPr>
              <a:t>, …</a:t>
            </a:r>
            <a:endParaRPr lang="en-US" sz="2400" u="none" strike="noStrike"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96490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96950" y="291313"/>
            <a:ext cx="6975334" cy="32368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accent6"/>
                </a:solidFill>
                <a:latin typeface="Times New Roman" pitchFamily="18" charset="0"/>
                <a:cs typeface="Times New Roman" pitchFamily="18" charset="0"/>
              </a:rPr>
              <a:t>MỘT SỐ GIẢI </a:t>
            </a:r>
            <a:r>
              <a:rPr lang="en-US" b="1" dirty="0" smtClean="0">
                <a:solidFill>
                  <a:schemeClr val="accent6"/>
                </a:solidFill>
                <a:latin typeface="Times New Roman" pitchFamily="18" charset="0"/>
                <a:cs typeface="Times New Roman" pitchFamily="18" charset="0"/>
              </a:rPr>
              <a:t>PHÁP RÈN </a:t>
            </a:r>
            <a:r>
              <a:rPr lang="en-US" b="1" dirty="0">
                <a:solidFill>
                  <a:schemeClr val="accent6"/>
                </a:solidFill>
                <a:latin typeface="Times New Roman" pitchFamily="18" charset="0"/>
                <a:cs typeface="Times New Roman" pitchFamily="18" charset="0"/>
              </a:rPr>
              <a:t>CHỮ VIẾT CHO HỌC SINH LỚP 1</a:t>
            </a:r>
          </a:p>
          <a:p>
            <a:pPr algn="ctr"/>
            <a:endParaRPr lang="en-US" dirty="0"/>
          </a:p>
        </p:txBody>
      </p:sp>
      <p:pic>
        <p:nvPicPr>
          <p:cNvPr id="5" name="image2.jpg" descr="ảnh giải pháp.jpg"/>
          <p:cNvPicPr/>
          <p:nvPr/>
        </p:nvPicPr>
        <p:blipFill>
          <a:blip r:embed="rId2"/>
          <a:srcRect/>
          <a:stretch>
            <a:fillRect/>
          </a:stretch>
        </p:blipFill>
        <p:spPr>
          <a:xfrm>
            <a:off x="4581427" y="614996"/>
            <a:ext cx="7610573" cy="6243004"/>
          </a:xfrm>
          <a:prstGeom prst="rect">
            <a:avLst/>
          </a:prstGeom>
          <a:ln/>
        </p:spPr>
      </p:pic>
      <p:sp>
        <p:nvSpPr>
          <p:cNvPr id="6" name="Rectangle 5"/>
          <p:cNvSpPr/>
          <p:nvPr/>
        </p:nvSpPr>
        <p:spPr>
          <a:xfrm>
            <a:off x="527901" y="1105472"/>
            <a:ext cx="3949831" cy="4512261"/>
          </a:xfrm>
          <a:prstGeom prst="rect">
            <a:avLst/>
          </a:prstGeom>
        </p:spPr>
        <p:txBody>
          <a:bodyPr wrap="square">
            <a:spAutoFit/>
          </a:bodyPr>
          <a:lstStyle/>
          <a:p>
            <a:pPr algn="just">
              <a:lnSpc>
                <a:spcPct val="115000"/>
              </a:lnSpc>
              <a:spcAft>
                <a:spcPts val="0"/>
              </a:spcAft>
              <a:tabLst>
                <a:tab pos="-1143000" algn="l"/>
              </a:tabLst>
            </a:pP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Tôi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em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nhận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dạng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nét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thuộc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nhớ</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nét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bằng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cách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viết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viết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lại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nhiều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lần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học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sinh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nào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viết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nét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chưa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đúng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chưa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đẹp</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yêu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cầu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rèn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ngay</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tại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lớp</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hoặc</a:t>
            </a:r>
            <a:r>
              <a:rPr lang="en-US" sz="2800" dirty="0">
                <a:latin typeface="Times New Roman" panose="02020603050405020304" pitchFamily="18" charset="0"/>
                <a:ea typeface="Times New Roman" panose="02020603050405020304" pitchFamily="18" charset="0"/>
              </a:rPr>
              <a:t> ở </a:t>
            </a:r>
            <a:r>
              <a:rPr lang="en-US" sz="2800" dirty="0" err="1">
                <a:latin typeface="Times New Roman" panose="02020603050405020304" pitchFamily="18" charset="0"/>
                <a:ea typeface="Times New Roman" panose="02020603050405020304" pitchFamily="18" charset="0"/>
              </a:rPr>
              <a:t>nhà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đến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khi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viết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được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mới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thôi</a:t>
            </a:r>
            <a:r>
              <a:rPr lang="en-US" sz="2800" dirty="0">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24006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96950" y="291313"/>
            <a:ext cx="6975334" cy="32368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accent6"/>
                </a:solidFill>
                <a:latin typeface="Times New Roman" pitchFamily="18" charset="0"/>
                <a:cs typeface="Times New Roman" pitchFamily="18" charset="0"/>
              </a:rPr>
              <a:t>MỘT SỐ GIẢI </a:t>
            </a:r>
            <a:r>
              <a:rPr lang="en-US" b="1" dirty="0" smtClean="0">
                <a:solidFill>
                  <a:schemeClr val="accent6"/>
                </a:solidFill>
                <a:latin typeface="Times New Roman" pitchFamily="18" charset="0"/>
                <a:cs typeface="Times New Roman" pitchFamily="18" charset="0"/>
              </a:rPr>
              <a:t>PHÁP RÈN </a:t>
            </a:r>
            <a:r>
              <a:rPr lang="en-US" b="1" dirty="0">
                <a:solidFill>
                  <a:schemeClr val="accent6"/>
                </a:solidFill>
                <a:latin typeface="Times New Roman" pitchFamily="18" charset="0"/>
                <a:cs typeface="Times New Roman" pitchFamily="18" charset="0"/>
              </a:rPr>
              <a:t>CHỮ VIẾT CHO HỌC SINH LỚP 1</a:t>
            </a:r>
          </a:p>
          <a:p>
            <a:pPr algn="ctr"/>
            <a:endParaRPr lang="en-US" dirty="0"/>
          </a:p>
        </p:txBody>
      </p:sp>
      <p:sp>
        <p:nvSpPr>
          <p:cNvPr id="5" name="Rectangle 4"/>
          <p:cNvSpPr/>
          <p:nvPr/>
        </p:nvSpPr>
        <p:spPr>
          <a:xfrm>
            <a:off x="141402" y="924675"/>
            <a:ext cx="12050598" cy="5355312"/>
          </a:xfrm>
          <a:prstGeom prst="rect">
            <a:avLst/>
          </a:prstGeom>
        </p:spPr>
        <p:txBody>
          <a:bodyPr wrap="square">
            <a:spAutoFit/>
          </a:bodyPr>
          <a:lstStyle/>
          <a:p>
            <a:pPr marL="342900" lvl="0" indent="-342900" algn="just">
              <a:spcBef>
                <a:spcPts val="1800"/>
              </a:spcBef>
              <a:spcAft>
                <a:spcPts val="0"/>
              </a:spcAft>
              <a:buFont typeface="+mj-lt"/>
              <a:buAutoNum type="alphaLcPeriod" startAt="2"/>
            </a:pPr>
            <a:r>
              <a:rPr lang="en-US" b="1" dirty="0" err="1">
                <a:latin typeface="Times New Roman" panose="02020603050405020304" pitchFamily="18" charset="0"/>
                <a:ea typeface="Times New Roman" panose="02020603050405020304" pitchFamily="18" charset="0"/>
              </a:rPr>
              <a:t>Xác</a:t>
            </a:r>
            <a:r>
              <a:rPr lang="en-US" b="1" dirty="0">
                <a:latin typeface="Times New Roman" panose="02020603050405020304" pitchFamily="18" charset="0"/>
                <a:ea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rPr>
              <a:t>định</a:t>
            </a:r>
            <a:r>
              <a:rPr lang="en-US" b="1" dirty="0">
                <a:latin typeface="Times New Roman" panose="02020603050405020304" pitchFamily="18" charset="0"/>
                <a:ea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rPr>
              <a:t>được</a:t>
            </a:r>
            <a:r>
              <a:rPr lang="en-US" b="1" dirty="0">
                <a:latin typeface="Times New Roman" panose="02020603050405020304" pitchFamily="18" charset="0"/>
                <a:ea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rPr>
              <a:t>điểm</a:t>
            </a:r>
            <a:r>
              <a:rPr lang="en-US" b="1" dirty="0">
                <a:latin typeface="Times New Roman" panose="02020603050405020304" pitchFamily="18" charset="0"/>
                <a:ea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rPr>
              <a:t>đặt</a:t>
            </a:r>
            <a:r>
              <a:rPr lang="en-US" b="1" dirty="0">
                <a:latin typeface="Times New Roman" panose="02020603050405020304" pitchFamily="18" charset="0"/>
                <a:ea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rPr>
              <a:t>bút</a:t>
            </a:r>
            <a:r>
              <a:rPr lang="en-US" b="1" dirty="0">
                <a:latin typeface="Times New Roman" panose="02020603050405020304" pitchFamily="18" charset="0"/>
                <a:ea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rPr>
              <a:t>dừng</a:t>
            </a:r>
            <a:r>
              <a:rPr lang="en-US" b="1" dirty="0">
                <a:latin typeface="Times New Roman" panose="02020603050405020304" pitchFamily="18" charset="0"/>
                <a:ea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rPr>
              <a:t>bút</a:t>
            </a:r>
            <a:r>
              <a:rPr lang="en-US" b="1" dirty="0">
                <a:latin typeface="Times New Roman" panose="02020603050405020304" pitchFamily="18" charset="0"/>
                <a:ea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rPr>
              <a:t>của</a:t>
            </a:r>
            <a:r>
              <a:rPr lang="en-US" b="1" dirty="0">
                <a:latin typeface="Times New Roman" panose="02020603050405020304" pitchFamily="18" charset="0"/>
                <a:ea typeface="Times New Roman" panose="02020603050405020304" pitchFamily="18" charset="0"/>
              </a:rPr>
              <a:t> con </a:t>
            </a:r>
            <a:r>
              <a:rPr lang="en-US" b="1" dirty="0" err="1">
                <a:latin typeface="Times New Roman" panose="02020603050405020304" pitchFamily="18" charset="0"/>
                <a:ea typeface="Times New Roman" panose="02020603050405020304" pitchFamily="18" charset="0"/>
              </a:rPr>
              <a:t>chữ</a:t>
            </a:r>
            <a:r>
              <a:rPr lang="en-US" b="1" dirty="0">
                <a:latin typeface="Times New Roman" panose="02020603050405020304" pitchFamily="18" charset="0"/>
                <a:ea typeface="Times New Roman" panose="02020603050405020304" pitchFamily="18" charset="0"/>
              </a:rPr>
              <a:t>, ...</a:t>
            </a:r>
            <a:endParaRPr lang="en-US" sz="2400" b="1" dirty="0">
              <a:latin typeface="Times New Roman" panose="02020603050405020304" pitchFamily="18" charset="0"/>
              <a:ea typeface="Times New Roman" panose="02020603050405020304" pitchFamily="18" charset="0"/>
            </a:endParaRPr>
          </a:p>
          <a:p>
            <a:pPr algn="just">
              <a:spcAft>
                <a:spcPts val="0"/>
              </a:spcAft>
            </a:pPr>
            <a:r>
              <a:rPr lang="en-US" b="1" dirty="0">
                <a:latin typeface="Times New Roman" panose="02020603050405020304" pitchFamily="18" charset="0"/>
                <a:ea typeface="Times New Roman" panose="02020603050405020304" pitchFamily="18" charset="0"/>
              </a:rPr>
              <a:t>*</a:t>
            </a:r>
            <a:r>
              <a:rPr lang="en-US" b="1" dirty="0" err="1">
                <a:latin typeface="Times New Roman" panose="02020603050405020304" pitchFamily="18" charset="0"/>
                <a:ea typeface="Times New Roman" panose="02020603050405020304" pitchFamily="18" charset="0"/>
              </a:rPr>
              <a:t>Tọa</a:t>
            </a:r>
            <a:r>
              <a:rPr lang="en-US" b="1" dirty="0">
                <a:latin typeface="Times New Roman" panose="02020603050405020304" pitchFamily="18" charset="0"/>
                <a:ea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rPr>
              <a:t>độ</a:t>
            </a:r>
            <a:r>
              <a:rPr lang="en-US" b="1" dirty="0">
                <a:latin typeface="Times New Roman" panose="02020603050405020304" pitchFamily="18" charset="0"/>
                <a:ea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rPr>
              <a:t>điểm</a:t>
            </a:r>
            <a:r>
              <a:rPr lang="en-US" b="1" dirty="0">
                <a:latin typeface="Times New Roman" panose="02020603050405020304" pitchFamily="18" charset="0"/>
                <a:ea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rPr>
              <a:t>đặt</a:t>
            </a:r>
            <a:r>
              <a:rPr lang="en-US" b="1" dirty="0">
                <a:latin typeface="Times New Roman" panose="02020603050405020304" pitchFamily="18" charset="0"/>
                <a:ea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rPr>
              <a:t>hoặc</a:t>
            </a:r>
            <a:r>
              <a:rPr lang="en-US" b="1" dirty="0">
                <a:latin typeface="Times New Roman" panose="02020603050405020304" pitchFamily="18" charset="0"/>
                <a:ea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rPr>
              <a:t>dừng</a:t>
            </a:r>
            <a:r>
              <a:rPr lang="en-US" b="1" dirty="0">
                <a:latin typeface="Times New Roman" panose="02020603050405020304" pitchFamily="18" charset="0"/>
                <a:ea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rPr>
              <a:t>bút</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Về</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cơ</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bản</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tọa</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độ</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này</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thống</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nhất</a:t>
            </a:r>
            <a:r>
              <a:rPr lang="en-US" dirty="0">
                <a:latin typeface="Times New Roman" panose="02020603050405020304" pitchFamily="18" charset="0"/>
                <a:ea typeface="Times New Roman" panose="02020603050405020304" pitchFamily="18" charset="0"/>
              </a:rPr>
              <a:t> ở </a:t>
            </a:r>
            <a:r>
              <a:rPr lang="en-US" dirty="0" err="1">
                <a:latin typeface="Times New Roman" panose="02020603050405020304" pitchFamily="18" charset="0"/>
                <a:ea typeface="Times New Roman" panose="02020603050405020304" pitchFamily="18" charset="0"/>
              </a:rPr>
              <a:t>vị</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trí</a:t>
            </a:r>
            <a:r>
              <a:rPr lang="en-US" dirty="0">
                <a:latin typeface="Times New Roman" panose="02020603050405020304" pitchFamily="18" charset="0"/>
                <a:ea typeface="Times New Roman" panose="02020603050405020304" pitchFamily="18" charset="0"/>
              </a:rPr>
              <a:t> 1/3 </a:t>
            </a:r>
            <a:r>
              <a:rPr lang="en-US" dirty="0" err="1">
                <a:latin typeface="Times New Roman" panose="02020603050405020304" pitchFamily="18" charset="0"/>
                <a:ea typeface="Times New Roman" panose="02020603050405020304" pitchFamily="18" charset="0"/>
              </a:rPr>
              <a:t>đơn</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vị</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chiều</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cao</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chữ</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cái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có</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thể</a:t>
            </a:r>
            <a:r>
              <a:rPr lang="en-US" dirty="0">
                <a:latin typeface="Times New Roman" panose="02020603050405020304" pitchFamily="18" charset="0"/>
                <a:ea typeface="Times New Roman" panose="02020603050405020304" pitchFamily="18" charset="0"/>
              </a:rPr>
              <a:t> ở </a:t>
            </a:r>
            <a:r>
              <a:rPr lang="en-US" dirty="0" err="1">
                <a:latin typeface="Times New Roman" panose="02020603050405020304" pitchFamily="18" charset="0"/>
                <a:ea typeface="Times New Roman" panose="02020603050405020304" pitchFamily="18" charset="0"/>
              </a:rPr>
              <a:t>vị</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trí</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trên</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hoặc</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dưới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đường</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kẻ</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ngang</a:t>
            </a:r>
            <a:r>
              <a:rPr lang="en-US" dirty="0">
                <a:latin typeface="Times New Roman" panose="02020603050405020304" pitchFamily="18" charset="0"/>
                <a:ea typeface="Times New Roman" panose="02020603050405020304" pitchFamily="18" charset="0"/>
              </a:rPr>
              <a:t>.</a:t>
            </a:r>
            <a:endParaRPr lang="en-US" sz="1600" dirty="0">
              <a:latin typeface="Times New Roman" panose="02020603050405020304" pitchFamily="18" charset="0"/>
              <a:ea typeface="Times New Roman" panose="02020603050405020304" pitchFamily="18" charset="0"/>
            </a:endParaRPr>
          </a:p>
          <a:p>
            <a:pPr algn="just">
              <a:spcAft>
                <a:spcPts val="0"/>
              </a:spcAft>
            </a:pPr>
            <a:r>
              <a:rPr lang="en-US" dirty="0">
                <a:latin typeface="Times New Roman" panose="02020603050405020304" pitchFamily="18" charset="0"/>
                <a:ea typeface="Times New Roman" panose="02020603050405020304" pitchFamily="18" charset="0"/>
              </a:rPr>
              <a:t>   + </a:t>
            </a:r>
            <a:r>
              <a:rPr lang="en-US" dirty="0" err="1">
                <a:latin typeface="Times New Roman" panose="02020603050405020304" pitchFamily="18" charset="0"/>
                <a:ea typeface="Times New Roman" panose="02020603050405020304" pitchFamily="18" charset="0"/>
              </a:rPr>
              <a:t>Ví</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dụ</a:t>
            </a:r>
            <a:r>
              <a:rPr lang="en-US" dirty="0">
                <a:latin typeface="Times New Roman" panose="02020603050405020304" pitchFamily="18" charset="0"/>
                <a:ea typeface="Times New Roman" panose="02020603050405020304" pitchFamily="18" charset="0"/>
              </a:rPr>
              <a:t>: </a:t>
            </a:r>
            <a:endParaRPr lang="en-US" sz="1600" dirty="0">
              <a:latin typeface="Times New Roman" panose="02020603050405020304" pitchFamily="18" charset="0"/>
              <a:ea typeface="Times New Roman" panose="02020603050405020304" pitchFamily="18" charset="0"/>
            </a:endParaRPr>
          </a:p>
          <a:p>
            <a:pPr algn="just">
              <a:spcAft>
                <a:spcPts val="0"/>
              </a:spcAft>
            </a:pPr>
            <a:r>
              <a:rPr lang="en-US" dirty="0">
                <a:latin typeface="Times New Roman" panose="02020603050405020304" pitchFamily="18" charset="0"/>
                <a:ea typeface="Times New Roman" panose="02020603050405020304" pitchFamily="18" charset="0"/>
              </a:rPr>
              <a:t> - </a:t>
            </a:r>
            <a:r>
              <a:rPr lang="en-US" dirty="0" err="1">
                <a:latin typeface="Times New Roman" panose="02020603050405020304" pitchFamily="18" charset="0"/>
                <a:ea typeface="Times New Roman" panose="02020603050405020304" pitchFamily="18" charset="0"/>
              </a:rPr>
              <a:t>Khi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giáo</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viên</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hướng</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dẫn</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viết</a:t>
            </a:r>
            <a:r>
              <a:rPr lang="en-US" dirty="0">
                <a:latin typeface="Times New Roman" panose="02020603050405020304" pitchFamily="18" charset="0"/>
                <a:ea typeface="Times New Roman" panose="02020603050405020304" pitchFamily="18" charset="0"/>
              </a:rPr>
              <a:t> con </a:t>
            </a:r>
            <a:r>
              <a:rPr lang="en-US" dirty="0" err="1">
                <a:latin typeface="Times New Roman" panose="02020603050405020304" pitchFamily="18" charset="0"/>
                <a:ea typeface="Times New Roman" panose="02020603050405020304" pitchFamily="18" charset="0"/>
              </a:rPr>
              <a:t>chữ</a:t>
            </a:r>
            <a:r>
              <a:rPr lang="en-US" dirty="0">
                <a:latin typeface="Times New Roman" panose="02020603050405020304" pitchFamily="18" charset="0"/>
                <a:ea typeface="Times New Roman" panose="02020603050405020304" pitchFamily="18" charset="0"/>
              </a:rPr>
              <a:t> “a” </a:t>
            </a:r>
            <a:r>
              <a:rPr lang="en-US" dirty="0" err="1">
                <a:latin typeface="Times New Roman" panose="02020603050405020304" pitchFamily="18" charset="0"/>
                <a:ea typeface="Times New Roman" panose="02020603050405020304" pitchFamily="18" charset="0"/>
              </a:rPr>
              <a:t>thì</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điểm</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đặt</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bút</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sẽ</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là</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dưới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đường</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kẻ</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thứ</a:t>
            </a:r>
            <a:r>
              <a:rPr lang="en-US" dirty="0">
                <a:latin typeface="Times New Roman" panose="02020603050405020304" pitchFamily="18" charset="0"/>
                <a:ea typeface="Times New Roman" panose="02020603050405020304" pitchFamily="18" charset="0"/>
              </a:rPr>
              <a:t> 3 </a:t>
            </a:r>
            <a:r>
              <a:rPr lang="en-US" dirty="0" err="1">
                <a:latin typeface="Times New Roman" panose="02020603050405020304" pitchFamily="18" charset="0"/>
                <a:ea typeface="Times New Roman" panose="02020603050405020304" pitchFamily="18" charset="0"/>
              </a:rPr>
              <a:t>viết</a:t>
            </a:r>
            <a:r>
              <a:rPr lang="en-US" dirty="0">
                <a:latin typeface="Times New Roman" panose="02020603050405020304" pitchFamily="18" charset="0"/>
                <a:ea typeface="Times New Roman" panose="02020603050405020304" pitchFamily="18" charset="0"/>
              </a:rPr>
              <a:t> 1 </a:t>
            </a:r>
            <a:r>
              <a:rPr lang="en-US" dirty="0" err="1">
                <a:latin typeface="Times New Roman" panose="02020603050405020304" pitchFamily="18" charset="0"/>
                <a:ea typeface="Times New Roman" panose="02020603050405020304" pitchFamily="18" charset="0"/>
              </a:rPr>
              <a:t>nét</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cong</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kín</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kết</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hợp</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với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nét</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móc</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ngược</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phải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và</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điểm</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dừng</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bút</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sẽ</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là</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ngay</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đường</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kẻ</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thứ</a:t>
            </a:r>
            <a:r>
              <a:rPr lang="en-US" dirty="0">
                <a:latin typeface="Times New Roman" panose="02020603050405020304" pitchFamily="18" charset="0"/>
                <a:ea typeface="Times New Roman" panose="02020603050405020304" pitchFamily="18" charset="0"/>
              </a:rPr>
              <a:t> 2. </a:t>
            </a:r>
            <a:endParaRPr lang="en-US" sz="1600" dirty="0">
              <a:latin typeface="Times New Roman" panose="02020603050405020304" pitchFamily="18" charset="0"/>
              <a:ea typeface="Times New Roman" panose="02020603050405020304" pitchFamily="18" charset="0"/>
            </a:endParaRPr>
          </a:p>
          <a:p>
            <a:pPr algn="just">
              <a:spcAft>
                <a:spcPts val="0"/>
              </a:spcAft>
            </a:pPr>
            <a:r>
              <a:rPr lang="en-US" dirty="0">
                <a:latin typeface="Times New Roman" panose="02020603050405020304" pitchFamily="18" charset="0"/>
                <a:ea typeface="Times New Roman" panose="02020603050405020304" pitchFamily="18" charset="0"/>
              </a:rPr>
              <a:t> - </a:t>
            </a:r>
            <a:r>
              <a:rPr lang="en-US" dirty="0" err="1">
                <a:latin typeface="Times New Roman" panose="02020603050405020304" pitchFamily="18" charset="0"/>
                <a:ea typeface="Times New Roman" panose="02020603050405020304" pitchFamily="18" charset="0"/>
              </a:rPr>
              <a:t>Khi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học</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sinh</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đã</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nắm</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được</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điểm</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đặt</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bút</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và</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điểm</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dừng</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bút</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của</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các</a:t>
            </a:r>
            <a:r>
              <a:rPr lang="en-US" dirty="0">
                <a:latin typeface="Times New Roman" panose="02020603050405020304" pitchFamily="18" charset="0"/>
                <a:ea typeface="Times New Roman" panose="02020603050405020304" pitchFamily="18" charset="0"/>
              </a:rPr>
              <a:t> con </a:t>
            </a:r>
            <a:r>
              <a:rPr lang="en-US" dirty="0" err="1">
                <a:latin typeface="Times New Roman" panose="02020603050405020304" pitchFamily="18" charset="0"/>
                <a:ea typeface="Times New Roman" panose="02020603050405020304" pitchFamily="18" charset="0"/>
              </a:rPr>
              <a:t>chữ</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thì</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học</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sinh</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sẽ</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viết</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đúng</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nét</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đều</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nét</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và</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đúng</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độ</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cao</a:t>
            </a:r>
            <a:r>
              <a:rPr lang="en-US" dirty="0">
                <a:latin typeface="Times New Roman" panose="02020603050405020304" pitchFamily="18" charset="0"/>
                <a:ea typeface="Times New Roman" panose="02020603050405020304" pitchFamily="18" charset="0"/>
              </a:rPr>
              <a:t> con </a:t>
            </a:r>
            <a:r>
              <a:rPr lang="en-US" dirty="0" err="1">
                <a:latin typeface="Times New Roman" panose="02020603050405020304" pitchFamily="18" charset="0"/>
                <a:ea typeface="Times New Roman" panose="02020603050405020304" pitchFamily="18" charset="0"/>
              </a:rPr>
              <a:t>chữ</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khi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đó</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các</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chữ</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được</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viết</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sẽ</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đẹp</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hơn</a:t>
            </a:r>
            <a:r>
              <a:rPr lang="en-US" dirty="0">
                <a:latin typeface="Times New Roman" panose="02020603050405020304" pitchFamily="18" charset="0"/>
                <a:ea typeface="Times New Roman" panose="02020603050405020304" pitchFamily="18" charset="0"/>
              </a:rPr>
              <a:t>.</a:t>
            </a:r>
            <a:endParaRPr lang="en-US" sz="1600" dirty="0">
              <a:latin typeface="Times New Roman" panose="02020603050405020304" pitchFamily="18" charset="0"/>
              <a:ea typeface="Times New Roman" panose="02020603050405020304" pitchFamily="18" charset="0"/>
            </a:endParaRPr>
          </a:p>
          <a:p>
            <a:pPr algn="just">
              <a:spcAft>
                <a:spcPts val="0"/>
              </a:spcAft>
            </a:pPr>
            <a:r>
              <a:rPr lang="en-US" dirty="0">
                <a:latin typeface="Times New Roman" panose="02020603050405020304" pitchFamily="18" charset="0"/>
                <a:ea typeface="Times New Roman" panose="02020603050405020304" pitchFamily="18" charset="0"/>
              </a:rPr>
              <a:t> - </a:t>
            </a:r>
            <a:r>
              <a:rPr lang="en-US" dirty="0" err="1">
                <a:latin typeface="Times New Roman" panose="02020603050405020304" pitchFamily="18" charset="0"/>
                <a:ea typeface="Times New Roman" panose="02020603050405020304" pitchFamily="18" charset="0"/>
              </a:rPr>
              <a:t>Giáo</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viên</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khắc</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sâu</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biểu</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tượng</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về</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chữ</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cho</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các</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em</a:t>
            </a:r>
            <a:r>
              <a:rPr lang="en-US" dirty="0">
                <a:latin typeface="Times New Roman" panose="02020603050405020304" pitchFamily="18" charset="0"/>
                <a:ea typeface="Times New Roman" panose="02020603050405020304" pitchFamily="18" charset="0"/>
              </a:rPr>
              <a:t> </a:t>
            </a:r>
            <a:endParaRPr lang="en-US" sz="1600" dirty="0">
              <a:latin typeface="Times New Roman" panose="02020603050405020304" pitchFamily="18" charset="0"/>
              <a:ea typeface="Times New Roman" panose="02020603050405020304" pitchFamily="18" charset="0"/>
            </a:endParaRPr>
          </a:p>
          <a:p>
            <a:pPr algn="just">
              <a:spcAft>
                <a:spcPts val="0"/>
              </a:spcAft>
            </a:pPr>
            <a:r>
              <a:rPr lang="en-US" dirty="0">
                <a:latin typeface="Times New Roman" panose="02020603050405020304" pitchFamily="18" charset="0"/>
                <a:ea typeface="Times New Roman" panose="02020603050405020304" pitchFamily="18" charset="0"/>
              </a:rPr>
              <a:t> - </a:t>
            </a:r>
            <a:r>
              <a:rPr lang="en-US" dirty="0" err="1">
                <a:latin typeface="Times New Roman" panose="02020603050405020304" pitchFamily="18" charset="0"/>
                <a:ea typeface="Times New Roman" panose="02020603050405020304" pitchFamily="18" charset="0"/>
              </a:rPr>
              <a:t>Bằng</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nhiều</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cách</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khác</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nhau</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kết</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hợp</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mắt</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nhìn</a:t>
            </a:r>
            <a:r>
              <a:rPr lang="en-US" dirty="0">
                <a:latin typeface="Times New Roman" panose="02020603050405020304" pitchFamily="18" charset="0"/>
                <a:ea typeface="Times New Roman" panose="02020603050405020304" pitchFamily="18" charset="0"/>
              </a:rPr>
              <a:t>, tai </a:t>
            </a:r>
            <a:r>
              <a:rPr lang="en-US" dirty="0" err="1">
                <a:latin typeface="Times New Roman" panose="02020603050405020304" pitchFamily="18" charset="0"/>
                <a:ea typeface="Times New Roman" panose="02020603050405020304" pitchFamily="18" charset="0"/>
              </a:rPr>
              <a:t>nghe</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tay</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luyện</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tập</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Điều</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này</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giúp</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các</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em</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chủ</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động</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phân</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tích</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hình</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dáng</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kích</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thước</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mẫu</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chữ</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tìm</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sự</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giống</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và</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khác</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nhau</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giữa</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chữ</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cái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đang</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học</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với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chữ</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cái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đã</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học</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trước</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đó</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trong</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cùng</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một</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nhóm</a:t>
            </a:r>
            <a:r>
              <a:rPr lang="en-US" dirty="0">
                <a:latin typeface="Times New Roman" panose="02020603050405020304" pitchFamily="18" charset="0"/>
                <a:ea typeface="Times New Roman" panose="02020603050405020304" pitchFamily="18" charset="0"/>
              </a:rPr>
              <a:t>. </a:t>
            </a:r>
            <a:endParaRPr lang="en-US" sz="1600" dirty="0">
              <a:latin typeface="Times New Roman" panose="02020603050405020304" pitchFamily="18" charset="0"/>
              <a:ea typeface="Times New Roman" panose="02020603050405020304" pitchFamily="18" charset="0"/>
            </a:endParaRPr>
          </a:p>
          <a:p>
            <a:pPr algn="just">
              <a:spcAft>
                <a:spcPts val="0"/>
              </a:spcAft>
            </a:pPr>
            <a:r>
              <a:rPr lang="en-US" dirty="0">
                <a:latin typeface="Times New Roman" panose="02020603050405020304" pitchFamily="18" charset="0"/>
                <a:ea typeface="Times New Roman" panose="02020603050405020304" pitchFamily="18" charset="0"/>
              </a:rPr>
              <a:t> - </a:t>
            </a:r>
            <a:r>
              <a:rPr lang="en-US" dirty="0" err="1">
                <a:latin typeface="Times New Roman" panose="02020603050405020304" pitchFamily="18" charset="0"/>
                <a:ea typeface="Times New Roman" panose="02020603050405020304" pitchFamily="18" charset="0"/>
              </a:rPr>
              <a:t>Chẳng</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hạn</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khi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dạy</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chữ</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cái</a:t>
            </a:r>
            <a:r>
              <a:rPr lang="en-US" dirty="0">
                <a:latin typeface="Times New Roman" panose="02020603050405020304" pitchFamily="18" charset="0"/>
                <a:ea typeface="Times New Roman" panose="02020603050405020304" pitchFamily="18" charset="0"/>
              </a:rPr>
              <a:t> “ h ” </a:t>
            </a:r>
            <a:r>
              <a:rPr lang="en-US" dirty="0" err="1">
                <a:latin typeface="Times New Roman" panose="02020603050405020304" pitchFamily="18" charset="0"/>
                <a:ea typeface="Times New Roman" panose="02020603050405020304" pitchFamily="18" charset="0"/>
              </a:rPr>
              <a:t>giáo</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viên</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có</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thể</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đặt</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câu</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hỏi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Chữ</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cái</a:t>
            </a:r>
            <a:r>
              <a:rPr lang="en-US" dirty="0">
                <a:latin typeface="Times New Roman" panose="02020603050405020304" pitchFamily="18" charset="0"/>
                <a:ea typeface="Times New Roman" panose="02020603050405020304" pitchFamily="18" charset="0"/>
              </a:rPr>
              <a:t> “ h ” </a:t>
            </a:r>
            <a:r>
              <a:rPr lang="en-US" dirty="0" err="1">
                <a:latin typeface="Times New Roman" panose="02020603050405020304" pitchFamily="18" charset="0"/>
                <a:ea typeface="Times New Roman" panose="02020603050405020304" pitchFamily="18" charset="0"/>
              </a:rPr>
              <a:t>cấu</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tạo</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bằng</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những</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nét</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nào</a:t>
            </a:r>
            <a:r>
              <a:rPr lang="en-US" dirty="0">
                <a:latin typeface="Times New Roman" panose="02020603050405020304" pitchFamily="18" charset="0"/>
                <a:ea typeface="Times New Roman" panose="02020603050405020304" pitchFamily="18" charset="0"/>
              </a:rPr>
              <a:t>?” - </a:t>
            </a:r>
            <a:r>
              <a:rPr lang="en-US" dirty="0" err="1">
                <a:latin typeface="Times New Roman" panose="02020603050405020304" pitchFamily="18" charset="0"/>
                <a:ea typeface="Times New Roman" panose="02020603050405020304" pitchFamily="18" charset="0"/>
              </a:rPr>
              <a:t>nét</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khuyết</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xuôi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và</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nét</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móc</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hai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đầu</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Chữ</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cái</a:t>
            </a:r>
            <a:r>
              <a:rPr lang="en-US" dirty="0">
                <a:latin typeface="Times New Roman" panose="02020603050405020304" pitchFamily="18" charset="0"/>
                <a:ea typeface="Times New Roman" panose="02020603050405020304" pitchFamily="18" charset="0"/>
              </a:rPr>
              <a:t> “ h ” </a:t>
            </a:r>
            <a:r>
              <a:rPr lang="en-US" dirty="0" err="1">
                <a:latin typeface="Times New Roman" panose="02020603050405020304" pitchFamily="18" charset="0"/>
                <a:ea typeface="Times New Roman" panose="02020603050405020304" pitchFamily="18" charset="0"/>
              </a:rPr>
              <a:t>có</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độ</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cao</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mấy</a:t>
            </a:r>
            <a:r>
              <a:rPr lang="en-US" dirty="0">
                <a:latin typeface="Times New Roman" panose="02020603050405020304" pitchFamily="18" charset="0"/>
                <a:ea typeface="Times New Roman" panose="02020603050405020304" pitchFamily="18" charset="0"/>
              </a:rPr>
              <a:t> ô </a:t>
            </a:r>
            <a:r>
              <a:rPr lang="en-US" dirty="0" err="1">
                <a:latin typeface="Times New Roman" panose="02020603050405020304" pitchFamily="18" charset="0"/>
                <a:ea typeface="Times New Roman" panose="02020603050405020304" pitchFamily="18" charset="0"/>
              </a:rPr>
              <a:t>ly</a:t>
            </a:r>
            <a:r>
              <a:rPr lang="en-US" dirty="0">
                <a:latin typeface="Times New Roman" panose="02020603050405020304" pitchFamily="18" charset="0"/>
                <a:ea typeface="Times New Roman" panose="02020603050405020304" pitchFamily="18" charset="0"/>
              </a:rPr>
              <a:t>?” - </a:t>
            </a:r>
            <a:r>
              <a:rPr lang="en-US" dirty="0" err="1">
                <a:latin typeface="Times New Roman" panose="02020603050405020304" pitchFamily="18" charset="0"/>
                <a:ea typeface="Times New Roman" panose="02020603050405020304" pitchFamily="18" charset="0"/>
              </a:rPr>
              <a:t>cao</a:t>
            </a:r>
            <a:r>
              <a:rPr lang="en-US" dirty="0">
                <a:latin typeface="Times New Roman" panose="02020603050405020304" pitchFamily="18" charset="0"/>
                <a:ea typeface="Times New Roman" panose="02020603050405020304" pitchFamily="18" charset="0"/>
              </a:rPr>
              <a:t> 5 ô </a:t>
            </a:r>
            <a:r>
              <a:rPr lang="en-US" dirty="0" err="1">
                <a:latin typeface="Times New Roman" panose="02020603050405020304" pitchFamily="18" charset="0"/>
                <a:ea typeface="Times New Roman" panose="02020603050405020304" pitchFamily="18" charset="0"/>
              </a:rPr>
              <a:t>ly</a:t>
            </a:r>
            <a:r>
              <a:rPr lang="en-US" dirty="0">
                <a:latin typeface="Times New Roman" panose="02020603050405020304" pitchFamily="18" charset="0"/>
                <a:ea typeface="Times New Roman" panose="02020603050405020304" pitchFamily="18" charset="0"/>
              </a:rPr>
              <a:t> , “</a:t>
            </a:r>
            <a:r>
              <a:rPr lang="en-US" dirty="0" err="1">
                <a:latin typeface="Times New Roman" panose="02020603050405020304" pitchFamily="18" charset="0"/>
                <a:ea typeface="Times New Roman" panose="02020603050405020304" pitchFamily="18" charset="0"/>
              </a:rPr>
              <a:t>Chữ</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cái</a:t>
            </a:r>
            <a:r>
              <a:rPr lang="en-US" dirty="0">
                <a:latin typeface="Times New Roman" panose="02020603050405020304" pitchFamily="18" charset="0"/>
                <a:ea typeface="Times New Roman" panose="02020603050405020304" pitchFamily="18" charset="0"/>
              </a:rPr>
              <a:t>  “ h ”  </a:t>
            </a:r>
            <a:r>
              <a:rPr lang="en-US" dirty="0" err="1">
                <a:latin typeface="Times New Roman" panose="02020603050405020304" pitchFamily="18" charset="0"/>
                <a:ea typeface="Times New Roman" panose="02020603050405020304" pitchFamily="18" charset="0"/>
              </a:rPr>
              <a:t>giống</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chữ</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cái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đã</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học</a:t>
            </a:r>
            <a:r>
              <a:rPr lang="en-US" dirty="0">
                <a:latin typeface="Times New Roman" panose="02020603050405020304" pitchFamily="18" charset="0"/>
                <a:ea typeface="Times New Roman" panose="02020603050405020304" pitchFamily="18" charset="0"/>
              </a:rPr>
              <a:t> ở </a:t>
            </a:r>
            <a:r>
              <a:rPr lang="en-US" dirty="0" err="1">
                <a:latin typeface="Times New Roman" panose="02020603050405020304" pitchFamily="18" charset="0"/>
                <a:ea typeface="Times New Roman" panose="02020603050405020304" pitchFamily="18" charset="0"/>
              </a:rPr>
              <a:t>nét</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nào</a:t>
            </a:r>
            <a:r>
              <a:rPr lang="en-US" dirty="0">
                <a:latin typeface="Times New Roman" panose="02020603050405020304" pitchFamily="18" charset="0"/>
                <a:ea typeface="Times New Roman" panose="02020603050405020304" pitchFamily="18" charset="0"/>
              </a:rPr>
              <a:t>?” - </a:t>
            </a:r>
            <a:r>
              <a:rPr lang="en-US" dirty="0" err="1">
                <a:latin typeface="Times New Roman" panose="02020603050405020304" pitchFamily="18" charset="0"/>
                <a:ea typeface="Times New Roman" panose="02020603050405020304" pitchFamily="18" charset="0"/>
              </a:rPr>
              <a:t>giống</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nét</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khuyết</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xuôi</a:t>
            </a:r>
            <a:r>
              <a:rPr lang="en-US" dirty="0">
                <a:latin typeface="Times New Roman" panose="02020603050405020304" pitchFamily="18" charset="0"/>
                <a:ea typeface="Times New Roman" panose="02020603050405020304" pitchFamily="18" charset="0"/>
              </a:rPr>
              <a:t>. </a:t>
            </a:r>
            <a:endParaRPr lang="en-US" sz="1600" dirty="0">
              <a:latin typeface="Times New Roman" panose="02020603050405020304" pitchFamily="18" charset="0"/>
              <a:ea typeface="Times New Roman" panose="02020603050405020304" pitchFamily="18" charset="0"/>
            </a:endParaRPr>
          </a:p>
          <a:p>
            <a:pPr>
              <a:spcAft>
                <a:spcPts val="0"/>
              </a:spcAft>
            </a:pPr>
            <a:r>
              <a:rPr lang="en-US" dirty="0">
                <a:latin typeface="Times New Roman" panose="02020603050405020304" pitchFamily="18" charset="0"/>
                <a:ea typeface="Times New Roman" panose="02020603050405020304" pitchFamily="18" charset="0"/>
              </a:rPr>
              <a:t> - </a:t>
            </a:r>
            <a:r>
              <a:rPr lang="en-US" dirty="0" err="1">
                <a:latin typeface="Times New Roman" panose="02020603050405020304" pitchFamily="18" charset="0"/>
                <a:ea typeface="Times New Roman" panose="02020603050405020304" pitchFamily="18" charset="0"/>
              </a:rPr>
              <a:t>Vai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trò</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của</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người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giáo</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viên</a:t>
            </a:r>
            <a:r>
              <a:rPr lang="en-US" dirty="0">
                <a:latin typeface="Times New Roman" panose="02020603050405020304" pitchFamily="18" charset="0"/>
                <a:ea typeface="Times New Roman" panose="02020603050405020304" pitchFamily="18" charset="0"/>
              </a:rPr>
              <a:t> ở </a:t>
            </a:r>
            <a:r>
              <a:rPr lang="en-US" dirty="0" err="1">
                <a:latin typeface="Times New Roman" panose="02020603050405020304" pitchFamily="18" charset="0"/>
                <a:ea typeface="Times New Roman" panose="02020603050405020304" pitchFamily="18" charset="0"/>
              </a:rPr>
              <a:t>đây</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là</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người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tổ</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chức</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hướng</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dẫn</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học</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sinh</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nắm</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được</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chắc</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chắn</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sau</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đó</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tiến</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hành</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luyện</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viết</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dễ</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dàng</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hơn</a:t>
            </a:r>
            <a:r>
              <a:rPr lang="en-US" dirty="0">
                <a:latin typeface="Times New Roman" panose="02020603050405020304" pitchFamily="18" charset="0"/>
                <a:ea typeface="Times New Roman" panose="02020603050405020304" pitchFamily="18" charset="0"/>
              </a:rPr>
              <a:t>.</a:t>
            </a:r>
            <a:endParaRPr lang="en-US" sz="1600" dirty="0">
              <a:latin typeface="Times New Roman" panose="02020603050405020304" pitchFamily="18" charset="0"/>
              <a:ea typeface="Times New Roman" panose="02020603050405020304" pitchFamily="18" charset="0"/>
            </a:endParaRPr>
          </a:p>
          <a:p>
            <a:pPr algn="just">
              <a:spcAft>
                <a:spcPts val="0"/>
              </a:spcAft>
            </a:pP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Việc</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hướng</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dẫn</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học</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sinh</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luyện</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tập</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thực</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hành</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phải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tiến</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hành</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từ</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thấp</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đến</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cao</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để</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học</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sinh</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dễ</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tiếp</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thu</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viết</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đúng</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hình</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dáng</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cấu</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tạo</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nét</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đúng</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cỡ</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chữ</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sau</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đó</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là</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viết</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đúng</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tốc</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độ</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quy</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định</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và</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viết</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đẹp</a:t>
            </a:r>
            <a:r>
              <a:rPr lang="en-US" dirty="0">
                <a:latin typeface="Times New Roman" panose="02020603050405020304" pitchFamily="18" charset="0"/>
                <a:ea typeface="Times New Roman" panose="02020603050405020304" pitchFamily="18" charset="0"/>
              </a:rPr>
              <a:t>). </a:t>
            </a:r>
            <a:endParaRPr lang="en-US" sz="1600" dirty="0">
              <a:latin typeface="Times New Roman" panose="02020603050405020304" pitchFamily="18" charset="0"/>
              <a:ea typeface="Times New Roman" panose="02020603050405020304" pitchFamily="18" charset="0"/>
            </a:endParaRPr>
          </a:p>
          <a:p>
            <a:pPr algn="just">
              <a:spcAft>
                <a:spcPts val="0"/>
              </a:spcAft>
              <a:tabLst>
                <a:tab pos="-1143000" algn="l"/>
              </a:tabLst>
            </a:pPr>
            <a:r>
              <a:rPr lang="en-US" dirty="0">
                <a:latin typeface="Times New Roman" panose="02020603050405020304" pitchFamily="18" charset="0"/>
                <a:ea typeface="Times New Roman" panose="02020603050405020304" pitchFamily="18" charset="0"/>
              </a:rPr>
              <a:t> - Qua </a:t>
            </a:r>
            <a:r>
              <a:rPr lang="en-US" dirty="0" err="1">
                <a:latin typeface="Times New Roman" panose="02020603050405020304" pitchFamily="18" charset="0"/>
                <a:ea typeface="Times New Roman" panose="02020603050405020304" pitchFamily="18" charset="0"/>
              </a:rPr>
              <a:t>phần</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rèn</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viết</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âm</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tiếng</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từ</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các</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em</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chỉ</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cần</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ghép</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các</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nét</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đã</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học</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viết</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tạo</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thành</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âm</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tiếng</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dễ</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dàng</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hơn</a:t>
            </a:r>
            <a:r>
              <a:rPr lang="en-US" dirty="0">
                <a:latin typeface="Times New Roman" panose="02020603050405020304" pitchFamily="18" charset="0"/>
                <a:ea typeface="Times New Roman" panose="02020603050405020304" pitchFamily="18" charset="0"/>
              </a:rPr>
              <a:t>.</a:t>
            </a:r>
            <a:endParaRPr lang="en-US"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454114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96950" y="291313"/>
            <a:ext cx="6975334" cy="32368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accent6"/>
                </a:solidFill>
                <a:latin typeface="Times New Roman" pitchFamily="18" charset="0"/>
                <a:cs typeface="Times New Roman" pitchFamily="18" charset="0"/>
              </a:rPr>
              <a:t>MỘT SỐ GIẢI </a:t>
            </a:r>
            <a:r>
              <a:rPr lang="en-US" b="1" dirty="0" smtClean="0">
                <a:solidFill>
                  <a:schemeClr val="accent6"/>
                </a:solidFill>
                <a:latin typeface="Times New Roman" pitchFamily="18" charset="0"/>
                <a:cs typeface="Times New Roman" pitchFamily="18" charset="0"/>
              </a:rPr>
              <a:t>PHÁP RÈN </a:t>
            </a:r>
            <a:r>
              <a:rPr lang="en-US" b="1" dirty="0">
                <a:solidFill>
                  <a:schemeClr val="accent6"/>
                </a:solidFill>
                <a:latin typeface="Times New Roman" pitchFamily="18" charset="0"/>
                <a:cs typeface="Times New Roman" pitchFamily="18" charset="0"/>
              </a:rPr>
              <a:t>CHỮ VIẾT CHO HỌC SINH LỚP 1</a:t>
            </a:r>
          </a:p>
          <a:p>
            <a:pPr algn="ctr"/>
            <a:endParaRPr lang="en-US" dirty="0"/>
          </a:p>
        </p:txBody>
      </p:sp>
      <p:grpSp>
        <p:nvGrpSpPr>
          <p:cNvPr id="15" name="Group 14"/>
          <p:cNvGrpSpPr/>
          <p:nvPr/>
        </p:nvGrpSpPr>
        <p:grpSpPr>
          <a:xfrm>
            <a:off x="8636205" y="614996"/>
            <a:ext cx="3555795" cy="6243003"/>
            <a:chOff x="8636205" y="699287"/>
            <a:chExt cx="3555795" cy="6158712"/>
          </a:xfrm>
        </p:grpSpPr>
        <p:pic>
          <p:nvPicPr>
            <p:cNvPr id="410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36205" y="3283736"/>
              <a:ext cx="3555795" cy="357426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36205" y="699287"/>
              <a:ext cx="3555795" cy="2584450"/>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Rectangle 7"/>
          <p:cNvSpPr>
            <a:spLocks noChangeArrowheads="1"/>
          </p:cNvSpPr>
          <p:nvPr/>
        </p:nvSpPr>
        <p:spPr bwMode="auto">
          <a:xfrm>
            <a:off x="3469064" y="-1989055"/>
            <a:ext cx="12192000" cy="4572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143000" algn="l"/>
              </a:tabLst>
              <a:defRPr>
                <a:solidFill>
                  <a:schemeClr val="tx1"/>
                </a:solidFill>
                <a:latin typeface="Arial" panose="020B0604020202020204" pitchFamily="34" charset="0"/>
              </a:defRPr>
            </a:lvl1pPr>
            <a:lvl2pPr eaLnBrk="0" fontAlgn="base" hangingPunct="0">
              <a:spcBef>
                <a:spcPct val="0"/>
              </a:spcBef>
              <a:spcAft>
                <a:spcPct val="0"/>
              </a:spcAft>
              <a:tabLst>
                <a:tab pos="-1143000" algn="l"/>
              </a:tabLst>
              <a:defRPr>
                <a:solidFill>
                  <a:schemeClr val="tx1"/>
                </a:solidFill>
                <a:latin typeface="Arial" panose="020B0604020202020204" pitchFamily="34" charset="0"/>
              </a:defRPr>
            </a:lvl2pPr>
            <a:lvl3pPr eaLnBrk="0" fontAlgn="base" hangingPunct="0">
              <a:spcBef>
                <a:spcPct val="0"/>
              </a:spcBef>
              <a:spcAft>
                <a:spcPct val="0"/>
              </a:spcAft>
              <a:tabLst>
                <a:tab pos="-1143000" algn="l"/>
              </a:tabLst>
              <a:defRPr>
                <a:solidFill>
                  <a:schemeClr val="tx1"/>
                </a:solidFill>
                <a:latin typeface="Arial" panose="020B0604020202020204" pitchFamily="34" charset="0"/>
              </a:defRPr>
            </a:lvl3pPr>
            <a:lvl4pPr eaLnBrk="0" fontAlgn="base" hangingPunct="0">
              <a:spcBef>
                <a:spcPct val="0"/>
              </a:spcBef>
              <a:spcAft>
                <a:spcPct val="0"/>
              </a:spcAft>
              <a:tabLst>
                <a:tab pos="-1143000" algn="l"/>
              </a:tabLst>
              <a:defRPr>
                <a:solidFill>
                  <a:schemeClr val="tx1"/>
                </a:solidFill>
                <a:latin typeface="Arial" panose="020B0604020202020204" pitchFamily="34" charset="0"/>
              </a:defRPr>
            </a:lvl4pPr>
            <a:lvl5pPr eaLnBrk="0" fontAlgn="base" hangingPunct="0">
              <a:spcBef>
                <a:spcPct val="0"/>
              </a:spcBef>
              <a:spcAft>
                <a:spcPct val="0"/>
              </a:spcAft>
              <a:tabLst>
                <a:tab pos="-1143000" algn="l"/>
              </a:tabLst>
              <a:defRPr>
                <a:solidFill>
                  <a:schemeClr val="tx1"/>
                </a:solidFill>
                <a:latin typeface="Arial" panose="020B0604020202020204" pitchFamily="34" charset="0"/>
              </a:defRPr>
            </a:lvl5pPr>
            <a:lvl6pPr eaLnBrk="0" fontAlgn="base" hangingPunct="0">
              <a:spcBef>
                <a:spcPct val="0"/>
              </a:spcBef>
              <a:spcAft>
                <a:spcPct val="0"/>
              </a:spcAft>
              <a:tabLst>
                <a:tab pos="-1143000" algn="l"/>
              </a:tabLst>
              <a:defRPr>
                <a:solidFill>
                  <a:schemeClr val="tx1"/>
                </a:solidFill>
                <a:latin typeface="Arial" panose="020B0604020202020204" pitchFamily="34" charset="0"/>
              </a:defRPr>
            </a:lvl6pPr>
            <a:lvl7pPr eaLnBrk="0" fontAlgn="base" hangingPunct="0">
              <a:spcBef>
                <a:spcPct val="0"/>
              </a:spcBef>
              <a:spcAft>
                <a:spcPct val="0"/>
              </a:spcAft>
              <a:tabLst>
                <a:tab pos="-1143000" algn="l"/>
              </a:tabLst>
              <a:defRPr>
                <a:solidFill>
                  <a:schemeClr val="tx1"/>
                </a:solidFill>
                <a:latin typeface="Arial" panose="020B0604020202020204" pitchFamily="34" charset="0"/>
              </a:defRPr>
            </a:lvl7pPr>
            <a:lvl8pPr eaLnBrk="0" fontAlgn="base" hangingPunct="0">
              <a:spcBef>
                <a:spcPct val="0"/>
              </a:spcBef>
              <a:spcAft>
                <a:spcPct val="0"/>
              </a:spcAft>
              <a:tabLst>
                <a:tab pos="-1143000" algn="l"/>
              </a:tabLst>
              <a:defRPr>
                <a:solidFill>
                  <a:schemeClr val="tx1"/>
                </a:solidFill>
                <a:latin typeface="Arial" panose="020B0604020202020204" pitchFamily="34" charset="0"/>
              </a:defRPr>
            </a:lvl8pPr>
            <a:lvl9pPr eaLnBrk="0" fontAlgn="base" hangingPunct="0">
              <a:spcBef>
                <a:spcPct val="0"/>
              </a:spcBef>
              <a:spcAft>
                <a:spcPct val="0"/>
              </a:spcAft>
              <a:tabLst>
                <a:tab pos="-11430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143000" algn="l"/>
              </a:tabLst>
            </a:pPr>
            <a:r>
              <a:rPr kumimoji="0" lang="en-US" altLang="en-US" sz="1400" b="1"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t>c. Học sinh nắm kĩ cách lia bút, rê bút, cách viết liền mạch</a:t>
            </a:r>
            <a:endParaRPr kumimoji="0" lang="en-US" altLang="en-US" sz="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143000" algn="l"/>
              </a:tabLst>
            </a:pPr>
            <a:r>
              <a:rPr kumimoji="0" lang="en-US" altLang="en-US" sz="14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t>  Để chữ viết không bị rời rạc, đứt nét tôi nhấn mạnh hơn chỗ nối nét, nhắc các em viết đều nét, liền mạch đúng kĩ thuật.</a:t>
            </a:r>
            <a:endParaRPr kumimoji="0" lang="en-US" altLang="en-US" sz="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143000" algn="l"/>
              </a:tabLst>
            </a:pPr>
            <a:r>
              <a:rPr kumimoji="0" lang="en-US" altLang="en-US" sz="1400" b="1" i="1"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t>*Dạy cách rê bút: </a:t>
            </a:r>
            <a:r>
              <a:rPr kumimoji="0" lang="en-US" altLang="en-US" sz="14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t>Là nhấc nhẹ đầu bút nhưng vẫn chạm vào mặt giấy theo đường nét viết trước hoặc tạo ra việt mờ để sau đó có nét viết khác đè lên.</a:t>
            </a:r>
            <a:endParaRPr kumimoji="0" lang="en-US" altLang="en-US" sz="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143000" algn="l"/>
              </a:tabLst>
            </a:pPr>
            <a:r>
              <a:rPr kumimoji="0" lang="en-US" altLang="en-US" sz="1400" b="1"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t>*</a:t>
            </a:r>
            <a:r>
              <a:rPr kumimoji="0" lang="en-US" altLang="en-US" sz="1400" b="1" i="1"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t>Dạy cách lia bút</a:t>
            </a:r>
            <a:r>
              <a:rPr kumimoji="0" lang="en-US" altLang="en-US" sz="1400" b="0" i="1"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t>:</a:t>
            </a:r>
            <a:r>
              <a:rPr kumimoji="0" lang="en-US" altLang="en-US" sz="1400" b="1" i="1"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t> </a:t>
            </a:r>
            <a:r>
              <a:rPr kumimoji="0" lang="en-US" altLang="en-US" sz="14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t>Là dịch chuyển đầu bút từ điểm dừng này sang điểm đặt bút </a:t>
            </a:r>
            <a:endParaRPr kumimoji="0" lang="en-US" altLang="en-US" sz="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143000" algn="l"/>
              </a:tabLst>
            </a:pPr>
            <a:r>
              <a:rPr kumimoji="0" lang="en-US" altLang="en-US" sz="14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t>khác, không chạm vào mặt giấy. Khi lia bút, ta phải nhấc bút lên để đưa nhanh sang </a:t>
            </a:r>
            <a:endParaRPr kumimoji="0" lang="en-US" altLang="en-US" sz="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143000" algn="l"/>
              </a:tabLst>
            </a:pPr>
            <a:r>
              <a:rPr kumimoji="0" lang="en-US" altLang="en-US" sz="14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t>điểm khác, tạo một khoảng cách nhất định giữa đầu bút và mặt giấy.</a:t>
            </a:r>
            <a:r>
              <a:rPr kumimoji="0" lang="en-US" altLang="en-US" sz="1400" b="1" i="1"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t> </a:t>
            </a:r>
            <a:endParaRPr kumimoji="0" lang="en-US" altLang="en-US" sz="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1143000" algn="l"/>
              </a:tabLst>
            </a:pPr>
            <a:r>
              <a:rPr kumimoji="0" lang="en-US" altLang="en-US" sz="1400" b="1"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t>Ví dụ:</a:t>
            </a:r>
            <a:r>
              <a:rPr kumimoji="0" lang="en-US" altLang="en-US" sz="14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t> Khi hướng dẫn viết chữ ghi vần “ươn” tôi hướng dẫn như sau: </a:t>
            </a:r>
            <a:endParaRPr kumimoji="0" lang="en-US" altLang="en-US" sz="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143000" algn="l"/>
              </a:tabLst>
            </a:pPr>
            <a:r>
              <a:rPr kumimoji="0" lang="en-US" altLang="en-US" sz="14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t>Muốn viết chữ ghi ta viết chữ ghi u trước sau đó rê bút viết chữ ghi o rê bút nối nét con chữ ghi âm m, sau đó mới viết nét móc ria của chữ ư và ơ, độ cao của chữ ghi vần ươn và 2 ô li.</a:t>
            </a:r>
            <a:endParaRPr kumimoji="0" lang="en-US" altLang="en-US" sz="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143000" algn="l"/>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6" name="Rectangle 8"/>
          <p:cNvSpPr>
            <a:spLocks noChangeArrowheads="1"/>
          </p:cNvSpPr>
          <p:nvPr/>
        </p:nvSpPr>
        <p:spPr bwMode="auto">
          <a:xfrm>
            <a:off x="3469064" y="-1531855"/>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7" name="Rectangle 9"/>
          <p:cNvSpPr>
            <a:spLocks noChangeArrowheads="1"/>
          </p:cNvSpPr>
          <p:nvPr/>
        </p:nvSpPr>
        <p:spPr bwMode="auto">
          <a:xfrm>
            <a:off x="3469064" y="1014495"/>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1" name="Rectangle 10"/>
          <p:cNvSpPr>
            <a:spLocks noChangeArrowheads="1"/>
          </p:cNvSpPr>
          <p:nvPr/>
        </p:nvSpPr>
        <p:spPr bwMode="auto">
          <a:xfrm>
            <a:off x="3469064" y="3598945"/>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228528" rIns="91440" bIns="50784"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t>     </a:t>
            </a:r>
            <a:endParaRPr kumimoji="0" lang="en-US" altLang="en-US" sz="1800" b="1"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2" name="Rectangle 11"/>
          <p:cNvSpPr>
            <a:spLocks noChangeArrowheads="1"/>
          </p:cNvSpPr>
          <p:nvPr/>
        </p:nvSpPr>
        <p:spPr bwMode="auto">
          <a:xfrm>
            <a:off x="3469064" y="3598945"/>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4" name="Rectangle 13"/>
          <p:cNvSpPr/>
          <p:nvPr/>
        </p:nvSpPr>
        <p:spPr>
          <a:xfrm>
            <a:off x="278957" y="614996"/>
            <a:ext cx="8357247" cy="6254020"/>
          </a:xfrm>
          <a:prstGeom prst="rect">
            <a:avLst/>
          </a:prstGeom>
        </p:spPr>
        <p:txBody>
          <a:bodyPr wrap="square">
            <a:spAutoFit/>
          </a:bodyPr>
          <a:lstStyle/>
          <a:p>
            <a:pPr algn="just">
              <a:lnSpc>
                <a:spcPct val="115000"/>
              </a:lnSpc>
              <a:spcAft>
                <a:spcPts val="0"/>
              </a:spcAft>
              <a:tabLst>
                <a:tab pos="-1143000" algn="l"/>
              </a:tabLst>
            </a:pPr>
            <a:r>
              <a:rPr lang="en-US" sz="2800" b="1" dirty="0">
                <a:latin typeface="Times New Roman" panose="02020603050405020304" pitchFamily="18" charset="0"/>
                <a:ea typeface="Times New Roman" panose="02020603050405020304" pitchFamily="18" charset="0"/>
              </a:rPr>
              <a:t>c. </a:t>
            </a:r>
            <a:r>
              <a:rPr lang="en-US" sz="2800" b="1" dirty="0" err="1">
                <a:latin typeface="Times New Roman" panose="02020603050405020304" pitchFamily="18" charset="0"/>
                <a:ea typeface="Times New Roman" panose="02020603050405020304" pitchFamily="18" charset="0"/>
              </a:rPr>
              <a:t>Học</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sinh</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nắm</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kĩ</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cách</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lia</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bút</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rê</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bút</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cách</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viết</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liền</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mạch</a:t>
            </a:r>
            <a:endParaRPr lang="en-US" sz="2800" dirty="0">
              <a:latin typeface="Times New Roman" panose="02020603050405020304" pitchFamily="18" charset="0"/>
              <a:ea typeface="Times New Roman" panose="02020603050405020304" pitchFamily="18" charset="0"/>
            </a:endParaRPr>
          </a:p>
          <a:p>
            <a:pPr>
              <a:spcAft>
                <a:spcPts val="0"/>
              </a:spcAft>
            </a:pP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Để</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chữ</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viết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không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bị</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đứt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nét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tôi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nhấn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mạnh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hơn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chỗ</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nối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nét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nhắc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em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viết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đều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nét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liền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mạch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đúng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kĩ</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thuật</a:t>
            </a:r>
            <a:r>
              <a:rPr lang="en-US" sz="2400" dirty="0" smtClean="0">
                <a:latin typeface="Times New Roman" panose="02020603050405020304" pitchFamily="18" charset="0"/>
                <a:ea typeface="Times New Roman" panose="02020603050405020304" pitchFamily="18" charset="0"/>
              </a:rPr>
              <a:t>.</a:t>
            </a:r>
          </a:p>
          <a:p>
            <a:pPr>
              <a:spcAft>
                <a:spcPts val="0"/>
              </a:spcAft>
            </a:pPr>
            <a:r>
              <a:rPr lang="en-US" sz="2400" b="1" i="1" dirty="0" smtClean="0">
                <a:latin typeface="Times New Roman" panose="02020603050405020304" pitchFamily="18" charset="0"/>
                <a:ea typeface="Times New Roman" panose="02020603050405020304" pitchFamily="18" charset="0"/>
              </a:rPr>
              <a:t>*</a:t>
            </a:r>
            <a:r>
              <a:rPr lang="en-US" sz="2400" b="1" i="1" dirty="0" err="1">
                <a:latin typeface="Times New Roman" panose="02020603050405020304" pitchFamily="18" charset="0"/>
                <a:ea typeface="Times New Roman" panose="02020603050405020304" pitchFamily="18" charset="0"/>
              </a:rPr>
              <a:t>Dạy</a:t>
            </a:r>
            <a:r>
              <a:rPr lang="en-US" sz="2400" b="1" i="1" dirty="0">
                <a:latin typeface="Times New Roman" panose="02020603050405020304" pitchFamily="18" charset="0"/>
                <a:ea typeface="Times New Roman" panose="02020603050405020304" pitchFamily="18" charset="0"/>
              </a:rPr>
              <a:t> </a:t>
            </a:r>
            <a:r>
              <a:rPr lang="en-US" sz="2400" b="1" i="1" dirty="0" err="1">
                <a:latin typeface="Times New Roman" panose="02020603050405020304" pitchFamily="18" charset="0"/>
                <a:ea typeface="Times New Roman" panose="02020603050405020304" pitchFamily="18" charset="0"/>
              </a:rPr>
              <a:t>cách</a:t>
            </a:r>
            <a:r>
              <a:rPr lang="en-US" sz="2400" b="1" i="1" dirty="0">
                <a:latin typeface="Times New Roman" panose="02020603050405020304" pitchFamily="18" charset="0"/>
                <a:ea typeface="Times New Roman" panose="02020603050405020304" pitchFamily="18" charset="0"/>
              </a:rPr>
              <a:t> </a:t>
            </a:r>
            <a:r>
              <a:rPr lang="en-US" sz="2400" b="1" i="1" dirty="0" err="1">
                <a:latin typeface="Times New Roman" panose="02020603050405020304" pitchFamily="18" charset="0"/>
                <a:ea typeface="Times New Roman" panose="02020603050405020304" pitchFamily="18" charset="0"/>
              </a:rPr>
              <a:t>rê</a:t>
            </a:r>
            <a:r>
              <a:rPr lang="en-US" sz="2400" b="1" i="1" dirty="0">
                <a:latin typeface="Times New Roman" panose="02020603050405020304" pitchFamily="18" charset="0"/>
                <a:ea typeface="Times New Roman" panose="02020603050405020304" pitchFamily="18" charset="0"/>
              </a:rPr>
              <a:t> </a:t>
            </a:r>
            <a:r>
              <a:rPr lang="en-US" sz="2400" b="1" i="1" dirty="0" err="1">
                <a:latin typeface="Times New Roman" panose="02020603050405020304" pitchFamily="18" charset="0"/>
                <a:ea typeface="Times New Roman" panose="02020603050405020304" pitchFamily="18" charset="0"/>
              </a:rPr>
              <a:t>bút</a:t>
            </a:r>
            <a:r>
              <a:rPr lang="en-US" sz="2400" b="1" i="1"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nhấc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nhẹ</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đầu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bút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nhưng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vẫn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chạm</a:t>
            </a:r>
            <a:r>
              <a:rPr lang="en-US" sz="2400" dirty="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vào</a:t>
            </a:r>
            <a:r>
              <a:rPr lang="en-US" sz="2400" dirty="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mặt</a:t>
            </a:r>
            <a:r>
              <a:rPr lang="en-US" sz="2400" dirty="0" smtClean="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giấy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theo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đường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nét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viết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trước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hoặc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tạo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việt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mờ</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để</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sau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nét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viết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đè</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lên</a:t>
            </a:r>
            <a:r>
              <a:rPr lang="en-US" sz="2400" dirty="0">
                <a:latin typeface="Times New Roman" panose="02020603050405020304" pitchFamily="18" charset="0"/>
                <a:ea typeface="Times New Roman" panose="02020603050405020304" pitchFamily="18" charset="0"/>
              </a:rPr>
              <a:t>.</a:t>
            </a:r>
          </a:p>
          <a:p>
            <a:pPr>
              <a:spcAft>
                <a:spcPts val="0"/>
              </a:spcAft>
            </a:pPr>
            <a:r>
              <a:rPr lang="en-US" sz="2400" b="1" dirty="0">
                <a:latin typeface="Times New Roman" panose="02020603050405020304" pitchFamily="18" charset="0"/>
                <a:ea typeface="Times New Roman" panose="02020603050405020304" pitchFamily="18" charset="0"/>
              </a:rPr>
              <a:t>*</a:t>
            </a:r>
            <a:r>
              <a:rPr lang="en-US" sz="2400" b="1" i="1" dirty="0" err="1">
                <a:latin typeface="Times New Roman" panose="02020603050405020304" pitchFamily="18" charset="0"/>
                <a:ea typeface="Times New Roman" panose="02020603050405020304" pitchFamily="18" charset="0"/>
              </a:rPr>
              <a:t>Dạy</a:t>
            </a:r>
            <a:r>
              <a:rPr lang="en-US" sz="2400" b="1" i="1" dirty="0">
                <a:latin typeface="Times New Roman" panose="02020603050405020304" pitchFamily="18" charset="0"/>
                <a:ea typeface="Times New Roman" panose="02020603050405020304" pitchFamily="18" charset="0"/>
              </a:rPr>
              <a:t> </a:t>
            </a:r>
            <a:r>
              <a:rPr lang="en-US" sz="2400" b="1" i="1" dirty="0" err="1">
                <a:latin typeface="Times New Roman" panose="02020603050405020304" pitchFamily="18" charset="0"/>
                <a:ea typeface="Times New Roman" panose="02020603050405020304" pitchFamily="18" charset="0"/>
              </a:rPr>
              <a:t>cách</a:t>
            </a:r>
            <a:r>
              <a:rPr lang="en-US" sz="2400" b="1" i="1" dirty="0">
                <a:latin typeface="Times New Roman" panose="02020603050405020304" pitchFamily="18" charset="0"/>
                <a:ea typeface="Times New Roman" panose="02020603050405020304" pitchFamily="18" charset="0"/>
              </a:rPr>
              <a:t> </a:t>
            </a:r>
            <a:r>
              <a:rPr lang="en-US" sz="2400" b="1" i="1" dirty="0" err="1">
                <a:latin typeface="Times New Roman" panose="02020603050405020304" pitchFamily="18" charset="0"/>
                <a:ea typeface="Times New Roman" panose="02020603050405020304" pitchFamily="18" charset="0"/>
              </a:rPr>
              <a:t>lia</a:t>
            </a:r>
            <a:r>
              <a:rPr lang="en-US" sz="2400" b="1" i="1" dirty="0">
                <a:latin typeface="Times New Roman" panose="02020603050405020304" pitchFamily="18" charset="0"/>
                <a:ea typeface="Times New Roman" panose="02020603050405020304" pitchFamily="18" charset="0"/>
              </a:rPr>
              <a:t> </a:t>
            </a:r>
            <a:r>
              <a:rPr lang="en-US" sz="2400" b="1" i="1" dirty="0" err="1">
                <a:latin typeface="Times New Roman" panose="02020603050405020304" pitchFamily="18" charset="0"/>
                <a:ea typeface="Times New Roman" panose="02020603050405020304" pitchFamily="18" charset="0"/>
              </a:rPr>
              <a:t>bút</a:t>
            </a:r>
            <a:r>
              <a:rPr lang="en-US" sz="2400" i="1" dirty="0">
                <a:latin typeface="Times New Roman" panose="02020603050405020304" pitchFamily="18" charset="0"/>
                <a:ea typeface="Times New Roman" panose="02020603050405020304" pitchFamily="18" charset="0"/>
              </a:rPr>
              <a:t>:</a:t>
            </a:r>
            <a:r>
              <a:rPr lang="en-US" sz="2400" b="1" i="1"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dịch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chuyển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đầu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bút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từ</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điểm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dừng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này</a:t>
            </a:r>
            <a:r>
              <a:rPr lang="en-US" sz="2400" dirty="0">
                <a:latin typeface="Times New Roman" panose="02020603050405020304" pitchFamily="18" charset="0"/>
                <a:ea typeface="Times New Roman" panose="02020603050405020304" pitchFamily="18" charset="0"/>
              </a:rPr>
              <a:t> sang </a:t>
            </a:r>
            <a:r>
              <a:rPr lang="en-US" sz="2400" dirty="0" err="1">
                <a:latin typeface="Times New Roman" panose="02020603050405020304" pitchFamily="18" charset="0"/>
                <a:ea typeface="Times New Roman" panose="02020603050405020304" pitchFamily="18" charset="0"/>
              </a:rPr>
              <a:t>điểm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đặt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bút</a:t>
            </a:r>
            <a:r>
              <a:rPr lang="en-US" sz="2400" dirty="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khác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không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chạm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mặt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giấy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lia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bút</a:t>
            </a:r>
            <a:r>
              <a:rPr lang="en-US" sz="2400" dirty="0">
                <a:latin typeface="Times New Roman" panose="02020603050405020304" pitchFamily="18" charset="0"/>
                <a:ea typeface="Times New Roman" panose="02020603050405020304" pitchFamily="18" charset="0"/>
              </a:rPr>
              <a:t>, ta </a:t>
            </a:r>
            <a:r>
              <a:rPr lang="en-US" sz="2400" dirty="0" err="1">
                <a:latin typeface="Times New Roman" panose="02020603050405020304" pitchFamily="18" charset="0"/>
                <a:ea typeface="Times New Roman" panose="02020603050405020304" pitchFamily="18" charset="0"/>
              </a:rPr>
              <a:t>phải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nhấc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bút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để</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đưa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nhanh</a:t>
            </a:r>
            <a:r>
              <a:rPr lang="en-US" sz="2400" dirty="0">
                <a:latin typeface="Times New Roman" panose="02020603050405020304" pitchFamily="18" charset="0"/>
                <a:ea typeface="Times New Roman" panose="02020603050405020304" pitchFamily="18" charset="0"/>
              </a:rPr>
              <a:t> sang </a:t>
            </a:r>
            <a:r>
              <a:rPr lang="en-US" sz="2400" dirty="0" err="1" smtClean="0">
                <a:latin typeface="Times New Roman" panose="02020603050405020304" pitchFamily="18" charset="0"/>
                <a:ea typeface="Times New Roman" panose="02020603050405020304" pitchFamily="18" charset="0"/>
              </a:rPr>
              <a:t>điểm</a:t>
            </a:r>
            <a:r>
              <a:rPr lang="en-US" sz="2400" dirty="0" smtClean="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tạo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một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khoảng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cách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nhất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định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giữa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đầu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bút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mặt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giấy</a:t>
            </a:r>
            <a:r>
              <a:rPr lang="en-US" sz="2400" dirty="0">
                <a:latin typeface="Times New Roman" panose="02020603050405020304" pitchFamily="18" charset="0"/>
                <a:ea typeface="Times New Roman" panose="02020603050405020304" pitchFamily="18" charset="0"/>
              </a:rPr>
              <a:t>.</a:t>
            </a:r>
            <a:r>
              <a:rPr lang="en-US" sz="2400" b="1" i="1" dirty="0">
                <a:latin typeface="Times New Roman" panose="02020603050405020304" pitchFamily="18" charset="0"/>
                <a:ea typeface="Times New Roman" panose="02020603050405020304" pitchFamily="18" charset="0"/>
              </a:rPr>
              <a:t> </a:t>
            </a:r>
            <a:endParaRPr lang="en-US" sz="2400" dirty="0">
              <a:latin typeface="Times New Roman" panose="02020603050405020304" pitchFamily="18" charset="0"/>
              <a:ea typeface="Times New Roman" panose="02020603050405020304" pitchFamily="18" charset="0"/>
            </a:endParaRPr>
          </a:p>
          <a:p>
            <a:pPr marL="342900" lvl="0" indent="-342900">
              <a:spcAft>
                <a:spcPts val="0"/>
              </a:spcAft>
              <a:buFont typeface="Wingdings" panose="05000000000000000000" pitchFamily="2" charset="2"/>
              <a:buChar char=""/>
            </a:pPr>
            <a:r>
              <a:rPr lang="en-US" sz="2400" b="1" dirty="0" err="1">
                <a:latin typeface="Times New Roman" panose="02020603050405020304" pitchFamily="18" charset="0"/>
                <a:ea typeface="Times New Roman" panose="02020603050405020304" pitchFamily="18" charset="0"/>
              </a:rPr>
              <a:t>Ví</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dụ</a:t>
            </a:r>
            <a:r>
              <a:rPr lang="en-US" sz="2400" b="1" dirty="0">
                <a:latin typeface="Times New Roman" panose="02020603050405020304" pitchFamily="18" charset="0"/>
                <a:ea typeface="Times New Roman" panose="02020603050405020304" pitchFamily="18" charset="0"/>
              </a:rPr>
              <a: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hướng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dẫn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viết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chữ</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ghi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vần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ươn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tôi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hướng</a:t>
            </a:r>
            <a:r>
              <a:rPr lang="en-US" sz="2400" dirty="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dẫn</a:t>
            </a:r>
            <a:endParaRPr lang="en-US" sz="2400" dirty="0" smtClean="0">
              <a:latin typeface="Times New Roman" panose="02020603050405020304" pitchFamily="18" charset="0"/>
              <a:ea typeface="Times New Roman" panose="02020603050405020304" pitchFamily="18" charset="0"/>
            </a:endParaRPr>
          </a:p>
          <a:p>
            <a:pPr lvl="0">
              <a:spcAft>
                <a:spcPts val="0"/>
              </a:spcAft>
            </a:pPr>
            <a:r>
              <a:rPr lang="en-US" sz="2400" dirty="0" err="1" smtClean="0">
                <a:latin typeface="Times New Roman" panose="02020603050405020304" pitchFamily="18" charset="0"/>
                <a:ea typeface="Times New Roman" panose="02020603050405020304" pitchFamily="18" charset="0"/>
              </a:rPr>
              <a:t>như</a:t>
            </a:r>
            <a:r>
              <a:rPr lang="en-US" sz="2400" dirty="0" smtClean="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sau</a:t>
            </a:r>
            <a:r>
              <a:rPr lang="en-US" sz="2400" dirty="0">
                <a:latin typeface="Times New Roman" panose="02020603050405020304" pitchFamily="18" charset="0"/>
                <a:ea typeface="Times New Roman" panose="02020603050405020304" pitchFamily="18" charset="0"/>
              </a:rPr>
              <a:t>: </a:t>
            </a:r>
          </a:p>
          <a:p>
            <a:pPr>
              <a:spcAft>
                <a:spcPts val="0"/>
              </a:spcAft>
            </a:pPr>
            <a:r>
              <a:rPr lang="en-US" sz="2400" dirty="0" err="1">
                <a:latin typeface="Times New Roman" panose="02020603050405020304" pitchFamily="18" charset="0"/>
                <a:ea typeface="Times New Roman" panose="02020603050405020304" pitchFamily="18" charset="0"/>
              </a:rPr>
              <a:t>Muốn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viết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chữ</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ghi</a:t>
            </a:r>
            <a:r>
              <a:rPr lang="en-US" sz="2400" dirty="0">
                <a:latin typeface="Times New Roman" panose="02020603050405020304" pitchFamily="18" charset="0"/>
                <a:ea typeface="Times New Roman" panose="02020603050405020304" pitchFamily="18" charset="0"/>
              </a:rPr>
              <a:t> ta </a:t>
            </a:r>
            <a:r>
              <a:rPr lang="en-US" sz="2400" dirty="0" err="1">
                <a:latin typeface="Times New Roman" panose="02020603050405020304" pitchFamily="18" charset="0"/>
                <a:ea typeface="Times New Roman" panose="02020603050405020304" pitchFamily="18" charset="0"/>
              </a:rPr>
              <a:t>viết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chữ</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ghi</a:t>
            </a:r>
            <a:r>
              <a:rPr lang="en-US" sz="2400" dirty="0">
                <a:latin typeface="Times New Roman" panose="02020603050405020304" pitchFamily="18" charset="0"/>
                <a:ea typeface="Times New Roman" panose="02020603050405020304" pitchFamily="18" charset="0"/>
              </a:rPr>
              <a:t> u </a:t>
            </a:r>
            <a:r>
              <a:rPr lang="en-US" sz="2400" dirty="0" err="1">
                <a:latin typeface="Times New Roman" panose="02020603050405020304" pitchFamily="18" charset="0"/>
                <a:ea typeface="Times New Roman" panose="02020603050405020304" pitchFamily="18" charset="0"/>
              </a:rPr>
              <a:t>trước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sau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rê</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bút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viết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chữ</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ghi</a:t>
            </a:r>
            <a:r>
              <a:rPr lang="en-US" sz="2400" dirty="0">
                <a:latin typeface="Times New Roman" panose="02020603050405020304" pitchFamily="18" charset="0"/>
                <a:ea typeface="Times New Roman" panose="02020603050405020304" pitchFamily="18" charset="0"/>
              </a:rPr>
              <a:t> o </a:t>
            </a:r>
            <a:r>
              <a:rPr lang="en-US" sz="2400" dirty="0" err="1">
                <a:latin typeface="Times New Roman" panose="02020603050405020304" pitchFamily="18" charset="0"/>
                <a:ea typeface="Times New Roman" panose="02020603050405020304" pitchFamily="18" charset="0"/>
              </a:rPr>
              <a:t>rê</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bút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nối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nét</a:t>
            </a:r>
            <a:r>
              <a:rPr lang="en-US" sz="2400" dirty="0">
                <a:latin typeface="Times New Roman" panose="02020603050405020304" pitchFamily="18" charset="0"/>
                <a:ea typeface="Times New Roman" panose="02020603050405020304" pitchFamily="18" charset="0"/>
              </a:rPr>
              <a:t> con </a:t>
            </a:r>
            <a:r>
              <a:rPr lang="en-US" sz="2400" dirty="0" err="1">
                <a:latin typeface="Times New Roman" panose="02020603050405020304" pitchFamily="18" charset="0"/>
                <a:ea typeface="Times New Roman" panose="02020603050405020304" pitchFamily="18" charset="0"/>
              </a:rPr>
              <a:t>chữ</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ghi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âm</a:t>
            </a:r>
            <a:r>
              <a:rPr lang="en-US" sz="2400" dirty="0">
                <a:latin typeface="Times New Roman" panose="02020603050405020304" pitchFamily="18" charset="0"/>
                <a:ea typeface="Times New Roman" panose="02020603050405020304" pitchFamily="18" charset="0"/>
              </a:rPr>
              <a:t> m, </a:t>
            </a:r>
            <a:r>
              <a:rPr lang="en-US" sz="2400" dirty="0" err="1">
                <a:latin typeface="Times New Roman" panose="02020603050405020304" pitchFamily="18" charset="0"/>
                <a:ea typeface="Times New Roman" panose="02020603050405020304" pitchFamily="18" charset="0"/>
              </a:rPr>
              <a:t>sau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mới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viết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nét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móc</a:t>
            </a:r>
            <a:r>
              <a:rPr lang="en-US" sz="2400" dirty="0">
                <a:latin typeface="Times New Roman" panose="02020603050405020304" pitchFamily="18" charset="0"/>
                <a:ea typeface="Times New Roman" panose="02020603050405020304" pitchFamily="18" charset="0"/>
              </a:rPr>
              <a:t> ria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chữ</a:t>
            </a:r>
            <a:r>
              <a:rPr lang="en-US" sz="2400" dirty="0">
                <a:latin typeface="Times New Roman" panose="02020603050405020304" pitchFamily="18" charset="0"/>
                <a:ea typeface="Times New Roman" panose="02020603050405020304" pitchFamily="18" charset="0"/>
              </a:rPr>
              <a:t> ư </a:t>
            </a:r>
            <a:r>
              <a:rPr lang="en-US" sz="2400" dirty="0" err="1">
                <a:latin typeface="Times New Roman" panose="02020603050405020304" pitchFamily="18" charset="0"/>
                <a:ea typeface="Times New Roman" panose="02020603050405020304" pitchFamily="18" charset="0"/>
              </a:rPr>
              <a:t>và</a:t>
            </a:r>
            <a:r>
              <a:rPr lang="en-US" sz="2400" dirty="0">
                <a:latin typeface="Times New Roman" panose="02020603050405020304" pitchFamily="18" charset="0"/>
                <a:ea typeface="Times New Roman" panose="02020603050405020304" pitchFamily="18" charset="0"/>
              </a:rPr>
              <a:t> ơ, </a:t>
            </a:r>
            <a:r>
              <a:rPr lang="en-US" sz="2400" dirty="0" err="1">
                <a:latin typeface="Times New Roman" panose="02020603050405020304" pitchFamily="18" charset="0"/>
                <a:ea typeface="Times New Roman" panose="02020603050405020304" pitchFamily="18" charset="0"/>
              </a:rPr>
              <a:t>độ</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cao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chữ</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ghi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vần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ươn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a:t>
            </a:r>
            <a:r>
              <a:rPr lang="en-US" sz="2400" dirty="0">
                <a:latin typeface="Times New Roman" panose="02020603050405020304" pitchFamily="18" charset="0"/>
                <a:ea typeface="Times New Roman" panose="02020603050405020304" pitchFamily="18" charset="0"/>
              </a:rPr>
              <a:t> 2 ô li.</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71295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circle(in)">
                                      <p:cBhvr>
                                        <p:cTn id="13"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896950" y="291313"/>
            <a:ext cx="6975334" cy="32368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accent6"/>
                </a:solidFill>
                <a:latin typeface="Times New Roman" pitchFamily="18" charset="0"/>
                <a:cs typeface="Times New Roman" pitchFamily="18" charset="0"/>
              </a:rPr>
              <a:t>MỘT SỐ GIẢI </a:t>
            </a:r>
            <a:r>
              <a:rPr lang="en-US" b="1" dirty="0" smtClean="0">
                <a:solidFill>
                  <a:schemeClr val="accent6"/>
                </a:solidFill>
                <a:latin typeface="Times New Roman" pitchFamily="18" charset="0"/>
                <a:cs typeface="Times New Roman" pitchFamily="18" charset="0"/>
              </a:rPr>
              <a:t>PHÁP RÈN </a:t>
            </a:r>
            <a:r>
              <a:rPr lang="en-US" b="1" dirty="0">
                <a:solidFill>
                  <a:schemeClr val="accent6"/>
                </a:solidFill>
                <a:latin typeface="Times New Roman" pitchFamily="18" charset="0"/>
                <a:cs typeface="Times New Roman" pitchFamily="18" charset="0"/>
              </a:rPr>
              <a:t>CHỮ VIẾT CHO HỌC SINH LỚP 1</a:t>
            </a:r>
          </a:p>
          <a:p>
            <a:pPr algn="ctr"/>
            <a:endParaRPr lang="en-US" dirty="0"/>
          </a:p>
        </p:txBody>
      </p:sp>
      <p:sp>
        <p:nvSpPr>
          <p:cNvPr id="6" name="Rectangle 5"/>
          <p:cNvSpPr/>
          <p:nvPr/>
        </p:nvSpPr>
        <p:spPr>
          <a:xfrm>
            <a:off x="216816" y="707039"/>
            <a:ext cx="11975183" cy="6063198"/>
          </a:xfrm>
          <a:prstGeom prst="rect">
            <a:avLst/>
          </a:prstGeom>
        </p:spPr>
        <p:txBody>
          <a:bodyPr wrap="square">
            <a:spAutoFit/>
          </a:bodyPr>
          <a:lstStyle/>
          <a:p>
            <a:pPr algn="just">
              <a:spcBef>
                <a:spcPts val="1800"/>
              </a:spcBef>
              <a:spcAft>
                <a:spcPts val="0"/>
              </a:spcAft>
            </a:pPr>
            <a:r>
              <a:rPr lang="en-US" sz="2800" b="1" dirty="0" smtClean="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d</a:t>
            </a:r>
            <a:r>
              <a:rPr lang="en-US" sz="2800" b="1" dirty="0" err="1" smtClean="0">
                <a:latin typeface="Times New Roman" panose="02020603050405020304" pitchFamily="18" charset="0"/>
                <a:ea typeface="Times New Roman" panose="02020603050405020304" pitchFamily="18" charset="0"/>
              </a:rPr>
              <a:t>.Cho</a:t>
            </a:r>
            <a:r>
              <a:rPr lang="en-US" sz="2800" b="1" dirty="0" smtClean="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học</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sinh</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xác</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định</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được</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độ</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cao</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từng</a:t>
            </a:r>
            <a:r>
              <a:rPr lang="en-US" sz="2800" b="1" dirty="0">
                <a:latin typeface="Times New Roman" panose="02020603050405020304" pitchFamily="18" charset="0"/>
                <a:ea typeface="Times New Roman" panose="02020603050405020304" pitchFamily="18" charset="0"/>
              </a:rPr>
              <a:t> con </a:t>
            </a:r>
            <a:r>
              <a:rPr lang="en-US" sz="2800" b="1" dirty="0" err="1">
                <a:latin typeface="Times New Roman" panose="02020603050405020304" pitchFamily="18" charset="0"/>
                <a:ea typeface="Times New Roman" panose="02020603050405020304" pitchFamily="18" charset="0"/>
              </a:rPr>
              <a:t>chữ</a:t>
            </a:r>
            <a:r>
              <a:rPr lang="en-US" sz="2800" b="1" dirty="0">
                <a:latin typeface="Times New Roman" panose="02020603050405020304" pitchFamily="18" charset="0"/>
                <a:ea typeface="Times New Roman" panose="02020603050405020304" pitchFamily="18" charset="0"/>
              </a:rPr>
              <a:t> </a:t>
            </a:r>
          </a:p>
          <a:p>
            <a:pPr algn="just">
              <a:spcAft>
                <a:spcPts val="0"/>
              </a:spcAft>
              <a:tabLst>
                <a:tab pos="-1143000" algn="l"/>
              </a:tabLst>
            </a:pP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Về</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cách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viết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chữ</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thường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chữ</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số</a:t>
            </a:r>
            <a:r>
              <a:rPr lang="en-US" sz="2400" dirty="0">
                <a:latin typeface="Times New Roman" panose="02020603050405020304" pitchFamily="18" charset="0"/>
                <a:ea typeface="Times New Roman" panose="02020603050405020304" pitchFamily="18" charset="0"/>
              </a:rPr>
              <a:t> ở </a:t>
            </a:r>
            <a:r>
              <a:rPr lang="en-US" sz="2400" dirty="0" err="1">
                <a:latin typeface="Times New Roman" panose="02020603050405020304" pitchFamily="18" charset="0"/>
                <a:ea typeface="Times New Roman" panose="02020603050405020304" pitchFamily="18" charset="0"/>
              </a:rPr>
              <a:t>lớp</a:t>
            </a:r>
            <a:r>
              <a:rPr lang="en-US" sz="2400" dirty="0">
                <a:latin typeface="Times New Roman" panose="02020603050405020304" pitchFamily="18" charset="0"/>
                <a:ea typeface="Times New Roman" panose="02020603050405020304" pitchFamily="18" charset="0"/>
              </a:rPr>
              <a:t> 1 </a:t>
            </a:r>
            <a:r>
              <a:rPr lang="en-US" sz="2400" dirty="0" err="1">
                <a:latin typeface="Times New Roman" panose="02020603050405020304" pitchFamily="18" charset="0"/>
                <a:ea typeface="Times New Roman" panose="02020603050405020304" pitchFamily="18" charset="0"/>
              </a:rPr>
              <a:t>nói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riêng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bậc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tiểu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học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nói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chung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thì</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Bộ</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Giáo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dục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Đào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tạo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đưa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hướng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dẫn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như</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sau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học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sinh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viết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chữ</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nhỏ</a:t>
            </a:r>
            <a:r>
              <a:rPr lang="en-US" sz="2400" dirty="0">
                <a:latin typeface="Times New Roman" panose="02020603050405020304" pitchFamily="18" charset="0"/>
                <a:ea typeface="Times New Roman" panose="02020603050405020304" pitchFamily="18" charset="0"/>
              </a:rPr>
              <a:t>):</a:t>
            </a:r>
          </a:p>
          <a:p>
            <a:pPr algn="just">
              <a:spcAft>
                <a:spcPts val="0"/>
              </a:spcAft>
              <a:tabLst>
                <a:tab pos="-1143000" algn="l"/>
              </a:tabLst>
            </a:pPr>
            <a:r>
              <a:rPr lang="en-US" sz="2400" dirty="0">
                <a:latin typeface="Times New Roman" panose="02020603050405020304" pitchFamily="18" charset="0"/>
                <a:ea typeface="Times New Roman" panose="02020603050405020304" pitchFamily="18" charset="0"/>
              </a:rPr>
              <a:t> + </a:t>
            </a:r>
            <a:r>
              <a:rPr lang="en-US" sz="2400" dirty="0" err="1">
                <a:latin typeface="Times New Roman" panose="02020603050405020304" pitchFamily="18" charset="0"/>
                <a:ea typeface="Times New Roman" panose="02020603050405020304" pitchFamily="18" charset="0"/>
              </a:rPr>
              <a:t>Các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chữ</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cái</a:t>
            </a:r>
            <a:r>
              <a:rPr lang="en-US" sz="2400" dirty="0">
                <a:latin typeface="Times New Roman" panose="02020603050405020304" pitchFamily="18" charset="0"/>
                <a:ea typeface="Times New Roman" panose="02020603050405020304" pitchFamily="18" charset="0"/>
              </a:rPr>
              <a:t>: b, g, h, k, l, y </a:t>
            </a:r>
            <a:r>
              <a:rPr lang="en-US" sz="2400" dirty="0" err="1">
                <a:latin typeface="Times New Roman" panose="02020603050405020304" pitchFamily="18" charset="0"/>
                <a:ea typeface="Times New Roman" panose="02020603050405020304" pitchFamily="18" charset="0"/>
              </a:rPr>
              <a:t>được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viết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với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chiều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cao</a:t>
            </a:r>
            <a:r>
              <a:rPr lang="en-US" sz="2400" dirty="0">
                <a:latin typeface="Times New Roman" panose="02020603050405020304" pitchFamily="18" charset="0"/>
                <a:ea typeface="Times New Roman" panose="02020603050405020304" pitchFamily="18" charset="0"/>
              </a:rPr>
              <a:t> 2,5 </a:t>
            </a:r>
            <a:r>
              <a:rPr lang="en-US" sz="2400" dirty="0" err="1">
                <a:latin typeface="Times New Roman" panose="02020603050405020304" pitchFamily="18" charset="0"/>
                <a:ea typeface="Times New Roman" panose="02020603050405020304" pitchFamily="18" charset="0"/>
              </a:rPr>
              <a:t>đơn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vị</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Tức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bằng</a:t>
            </a:r>
            <a:r>
              <a:rPr lang="en-US" sz="2400" dirty="0">
                <a:latin typeface="Times New Roman" panose="02020603050405020304" pitchFamily="18" charset="0"/>
                <a:ea typeface="Times New Roman" panose="02020603050405020304" pitchFamily="18" charset="0"/>
              </a:rPr>
              <a:t> 2 </a:t>
            </a:r>
            <a:r>
              <a:rPr lang="en-US" sz="2400" dirty="0" err="1">
                <a:latin typeface="Times New Roman" panose="02020603050405020304" pitchFamily="18" charset="0"/>
                <a:ea typeface="Times New Roman" panose="02020603050405020304" pitchFamily="18" charset="0"/>
              </a:rPr>
              <a:t>lần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rưỡi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chiều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cao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chữ</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ghi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nguyên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âm</a:t>
            </a:r>
            <a:r>
              <a:rPr lang="en-US" sz="2400" dirty="0">
                <a:latin typeface="Times New Roman" panose="02020603050405020304" pitchFamily="18" charset="0"/>
                <a:ea typeface="Times New Roman" panose="02020603050405020304" pitchFamily="18" charset="0"/>
              </a:rPr>
              <a:t>.</a:t>
            </a:r>
          </a:p>
          <a:p>
            <a:pPr algn="just">
              <a:spcAft>
                <a:spcPts val="0"/>
              </a:spcAft>
              <a:tabLst>
                <a:tab pos="-1143000" algn="l"/>
              </a:tabLst>
            </a:pPr>
            <a:r>
              <a:rPr lang="en-US" sz="2400" dirty="0">
                <a:latin typeface="Times New Roman" panose="02020603050405020304" pitchFamily="18" charset="0"/>
                <a:ea typeface="Times New Roman" panose="02020603050405020304" pitchFamily="18" charset="0"/>
              </a:rPr>
              <a:t> + </a:t>
            </a:r>
            <a:r>
              <a:rPr lang="en-US" sz="2400" dirty="0" err="1">
                <a:latin typeface="Times New Roman" panose="02020603050405020304" pitchFamily="18" charset="0"/>
                <a:ea typeface="Times New Roman" panose="02020603050405020304" pitchFamily="18" charset="0"/>
              </a:rPr>
              <a:t>Chữ</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cái</a:t>
            </a:r>
            <a:r>
              <a:rPr lang="en-US" sz="2400" dirty="0">
                <a:latin typeface="Times New Roman" panose="02020603050405020304" pitchFamily="18" charset="0"/>
                <a:ea typeface="Times New Roman" panose="02020603050405020304" pitchFamily="18" charset="0"/>
              </a:rPr>
              <a:t>: t </a:t>
            </a:r>
            <a:r>
              <a:rPr lang="en-US" sz="2400" dirty="0" err="1">
                <a:latin typeface="Times New Roman" panose="02020603050405020304" pitchFamily="18" charset="0"/>
                <a:ea typeface="Times New Roman" panose="02020603050405020304" pitchFamily="18" charset="0"/>
              </a:rPr>
              <a:t>được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viết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với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chiều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cao</a:t>
            </a:r>
            <a:r>
              <a:rPr lang="en-US" sz="2400" dirty="0">
                <a:latin typeface="Times New Roman" panose="02020603050405020304" pitchFamily="18" charset="0"/>
                <a:ea typeface="Times New Roman" panose="02020603050405020304" pitchFamily="18" charset="0"/>
              </a:rPr>
              <a:t> 1,5 </a:t>
            </a:r>
            <a:r>
              <a:rPr lang="en-US" sz="2400" dirty="0" err="1">
                <a:latin typeface="Times New Roman" panose="02020603050405020304" pitchFamily="18" charset="0"/>
                <a:ea typeface="Times New Roman" panose="02020603050405020304" pitchFamily="18" charset="0"/>
              </a:rPr>
              <a:t>đơn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vị</a:t>
            </a:r>
            <a:r>
              <a:rPr lang="en-US" sz="2400" dirty="0">
                <a:latin typeface="Times New Roman" panose="02020603050405020304" pitchFamily="18" charset="0"/>
                <a:ea typeface="Times New Roman" panose="02020603050405020304" pitchFamily="18" charset="0"/>
              </a:rPr>
              <a:t>.</a:t>
            </a:r>
          </a:p>
          <a:p>
            <a:pPr algn="just">
              <a:spcAft>
                <a:spcPts val="0"/>
              </a:spcAft>
              <a:tabLst>
                <a:tab pos="-1143000" algn="l"/>
              </a:tabLst>
            </a:pPr>
            <a:r>
              <a:rPr lang="en-US" sz="2400" dirty="0">
                <a:latin typeface="Times New Roman" panose="02020603050405020304" pitchFamily="18" charset="0"/>
                <a:ea typeface="Times New Roman" panose="02020603050405020304" pitchFamily="18" charset="0"/>
              </a:rPr>
              <a:t> + </a:t>
            </a:r>
            <a:r>
              <a:rPr lang="en-US" sz="2400" dirty="0" err="1">
                <a:latin typeface="Times New Roman" panose="02020603050405020304" pitchFamily="18" charset="0"/>
                <a:ea typeface="Times New Roman" panose="02020603050405020304" pitchFamily="18" charset="0"/>
              </a:rPr>
              <a:t>Các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chữ</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cái</a:t>
            </a:r>
            <a:r>
              <a:rPr lang="en-US" sz="2400" dirty="0">
                <a:latin typeface="Times New Roman" panose="02020603050405020304" pitchFamily="18" charset="0"/>
                <a:ea typeface="Times New Roman" panose="02020603050405020304" pitchFamily="18" charset="0"/>
              </a:rPr>
              <a:t>: r, s </a:t>
            </a:r>
            <a:r>
              <a:rPr lang="en-US" sz="2400" dirty="0" err="1">
                <a:latin typeface="Times New Roman" panose="02020603050405020304" pitchFamily="18" charset="0"/>
                <a:ea typeface="Times New Roman" panose="02020603050405020304" pitchFamily="18" charset="0"/>
              </a:rPr>
              <a:t>được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viết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với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chiều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cao</a:t>
            </a:r>
            <a:r>
              <a:rPr lang="en-US" sz="2400" dirty="0">
                <a:latin typeface="Times New Roman" panose="02020603050405020304" pitchFamily="18" charset="0"/>
                <a:ea typeface="Times New Roman" panose="02020603050405020304" pitchFamily="18" charset="0"/>
              </a:rPr>
              <a:t> 1,25 </a:t>
            </a:r>
            <a:r>
              <a:rPr lang="en-US" sz="2400" dirty="0" err="1">
                <a:latin typeface="Times New Roman" panose="02020603050405020304" pitchFamily="18" charset="0"/>
                <a:ea typeface="Times New Roman" panose="02020603050405020304" pitchFamily="18" charset="0"/>
              </a:rPr>
              <a:t>đơn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vị</a:t>
            </a:r>
            <a:r>
              <a:rPr lang="en-US" sz="2400" dirty="0">
                <a:latin typeface="Times New Roman" panose="02020603050405020304" pitchFamily="18" charset="0"/>
                <a:ea typeface="Times New Roman" panose="02020603050405020304" pitchFamily="18" charset="0"/>
              </a:rPr>
              <a:t>.</a:t>
            </a:r>
          </a:p>
          <a:p>
            <a:pPr algn="just">
              <a:spcAft>
                <a:spcPts val="0"/>
              </a:spcAft>
              <a:tabLst>
                <a:tab pos="-1143000" algn="l"/>
              </a:tabLst>
            </a:pPr>
            <a:r>
              <a:rPr lang="en-US" sz="2400" dirty="0">
                <a:latin typeface="Times New Roman" panose="02020603050405020304" pitchFamily="18" charset="0"/>
                <a:ea typeface="Times New Roman" panose="02020603050405020304" pitchFamily="18" charset="0"/>
              </a:rPr>
              <a:t> + </a:t>
            </a:r>
            <a:r>
              <a:rPr lang="en-US" sz="2400" dirty="0" err="1">
                <a:latin typeface="Times New Roman" panose="02020603050405020304" pitchFamily="18" charset="0"/>
                <a:ea typeface="Times New Roman" panose="02020603050405020304" pitchFamily="18" charset="0"/>
              </a:rPr>
              <a:t>Chữ</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cái</a:t>
            </a:r>
            <a:r>
              <a:rPr lang="en-US" sz="2400" dirty="0">
                <a:latin typeface="Times New Roman" panose="02020603050405020304" pitchFamily="18" charset="0"/>
                <a:ea typeface="Times New Roman" panose="02020603050405020304" pitchFamily="18" charset="0"/>
              </a:rPr>
              <a:t>: d, đ, p, q </a:t>
            </a:r>
            <a:r>
              <a:rPr lang="en-US" sz="2400" dirty="0" err="1">
                <a:latin typeface="Times New Roman" panose="02020603050405020304" pitchFamily="18" charset="0"/>
                <a:ea typeface="Times New Roman" panose="02020603050405020304" pitchFamily="18" charset="0"/>
              </a:rPr>
              <a:t>được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viết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với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chiều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cao</a:t>
            </a:r>
            <a:r>
              <a:rPr lang="en-US" sz="2400" dirty="0">
                <a:latin typeface="Times New Roman" panose="02020603050405020304" pitchFamily="18" charset="0"/>
                <a:ea typeface="Times New Roman" panose="02020603050405020304" pitchFamily="18" charset="0"/>
              </a:rPr>
              <a:t> 2 </a:t>
            </a:r>
            <a:r>
              <a:rPr lang="en-US" sz="2400" dirty="0" err="1">
                <a:latin typeface="Times New Roman" panose="02020603050405020304" pitchFamily="18" charset="0"/>
                <a:ea typeface="Times New Roman" panose="02020603050405020304" pitchFamily="18" charset="0"/>
              </a:rPr>
              <a:t>đơn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vị</a:t>
            </a:r>
            <a:r>
              <a:rPr lang="en-US" sz="2400" dirty="0">
                <a:latin typeface="Times New Roman" panose="02020603050405020304" pitchFamily="18" charset="0"/>
                <a:ea typeface="Times New Roman" panose="02020603050405020304" pitchFamily="18" charset="0"/>
              </a:rPr>
              <a:t>.</a:t>
            </a:r>
          </a:p>
          <a:p>
            <a:pPr algn="just">
              <a:spcAft>
                <a:spcPts val="0"/>
              </a:spcAft>
              <a:tabLst>
                <a:tab pos="-1143000" algn="l"/>
              </a:tabLst>
            </a:pPr>
            <a:r>
              <a:rPr lang="en-US" sz="2400" dirty="0">
                <a:latin typeface="Times New Roman" panose="02020603050405020304" pitchFamily="18" charset="0"/>
                <a:ea typeface="Times New Roman" panose="02020603050405020304" pitchFamily="18" charset="0"/>
              </a:rPr>
              <a:t> + </a:t>
            </a:r>
            <a:r>
              <a:rPr lang="en-US" sz="2400" dirty="0" err="1">
                <a:latin typeface="Times New Roman" panose="02020603050405020304" pitchFamily="18" charset="0"/>
                <a:ea typeface="Times New Roman" panose="02020603050405020304" pitchFamily="18" charset="0"/>
              </a:rPr>
              <a:t>Các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chữ</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còn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lại</a:t>
            </a:r>
            <a:r>
              <a:rPr lang="en-US" sz="2400" dirty="0">
                <a:latin typeface="Times New Roman" panose="02020603050405020304" pitchFamily="18" charset="0"/>
                <a:ea typeface="Times New Roman" panose="02020603050405020304" pitchFamily="18" charset="0"/>
              </a:rPr>
              <a:t>: o, ô, ơ, a, ă, â, e, ê, </a:t>
            </a:r>
            <a:r>
              <a:rPr lang="en-US" sz="2400" dirty="0" err="1">
                <a:latin typeface="Times New Roman" panose="02020603050405020304" pitchFamily="18" charset="0"/>
                <a:ea typeface="Times New Roman" panose="02020603050405020304" pitchFamily="18" charset="0"/>
              </a:rPr>
              <a:t>i</a:t>
            </a:r>
            <a:r>
              <a:rPr lang="en-US" sz="2400" dirty="0">
                <a:latin typeface="Times New Roman" panose="02020603050405020304" pitchFamily="18" charset="0"/>
                <a:ea typeface="Times New Roman" panose="02020603050405020304" pitchFamily="18" charset="0"/>
              </a:rPr>
              <a:t>, u, ư, c, n, m, v, x </a:t>
            </a:r>
            <a:r>
              <a:rPr lang="en-US" sz="2400" dirty="0" err="1">
                <a:latin typeface="Times New Roman" panose="02020603050405020304" pitchFamily="18" charset="0"/>
                <a:ea typeface="Times New Roman" panose="02020603050405020304" pitchFamily="18" charset="0"/>
              </a:rPr>
              <a:t>được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viết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với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chiều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cao</a:t>
            </a:r>
            <a:r>
              <a:rPr lang="en-US" sz="2400" dirty="0">
                <a:latin typeface="Times New Roman" panose="02020603050405020304" pitchFamily="18" charset="0"/>
                <a:ea typeface="Times New Roman" panose="02020603050405020304" pitchFamily="18" charset="0"/>
              </a:rPr>
              <a:t> 1 </a:t>
            </a:r>
            <a:r>
              <a:rPr lang="en-US" sz="2400" dirty="0" err="1">
                <a:latin typeface="Times New Roman" panose="02020603050405020304" pitchFamily="18" charset="0"/>
                <a:ea typeface="Times New Roman" panose="02020603050405020304" pitchFamily="18" charset="0"/>
              </a:rPr>
              <a:t>đơn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vị</a:t>
            </a:r>
            <a:r>
              <a:rPr lang="en-US" sz="2400" dirty="0">
                <a:latin typeface="Times New Roman" panose="02020603050405020304" pitchFamily="18" charset="0"/>
                <a:ea typeface="Times New Roman" panose="02020603050405020304" pitchFamily="18" charset="0"/>
              </a:rPr>
              <a:t>.</a:t>
            </a:r>
          </a:p>
          <a:p>
            <a:pPr algn="just">
              <a:spcAft>
                <a:spcPts val="0"/>
              </a:spcAft>
              <a:tabLst>
                <a:tab pos="-1143000" algn="l"/>
              </a:tabLst>
            </a:pPr>
            <a:r>
              <a:rPr lang="en-US" sz="2400" dirty="0">
                <a:latin typeface="Times New Roman" panose="02020603050405020304" pitchFamily="18" charset="0"/>
                <a:ea typeface="Times New Roman" panose="02020603050405020304" pitchFamily="18" charset="0"/>
              </a:rPr>
              <a:t> + </a:t>
            </a:r>
            <a:r>
              <a:rPr lang="en-US" sz="2400" dirty="0" err="1">
                <a:latin typeface="Times New Roman" panose="02020603050405020304" pitchFamily="18" charset="0"/>
                <a:ea typeface="Times New Roman" panose="02020603050405020304" pitchFamily="18" charset="0"/>
              </a:rPr>
              <a:t>Các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dấu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thanh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được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viết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trong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phạm</a:t>
            </a:r>
            <a:r>
              <a:rPr lang="en-US" sz="2400" dirty="0">
                <a:latin typeface="Times New Roman" panose="02020603050405020304" pitchFamily="18" charset="0"/>
                <a:ea typeface="Times New Roman" panose="02020603050405020304" pitchFamily="18" charset="0"/>
              </a:rPr>
              <a:t> vi 1 ô </a:t>
            </a:r>
            <a:r>
              <a:rPr lang="en-US" sz="2400" dirty="0" err="1">
                <a:latin typeface="Times New Roman" panose="02020603050405020304" pitchFamily="18" charset="0"/>
                <a:ea typeface="Times New Roman" panose="02020603050405020304" pitchFamily="18" charset="0"/>
              </a:rPr>
              <a:t>vuông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cạnh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0,5 </a:t>
            </a:r>
            <a:r>
              <a:rPr lang="en-US" sz="2400" dirty="0" err="1">
                <a:latin typeface="Times New Roman" panose="02020603050405020304" pitchFamily="18" charset="0"/>
                <a:ea typeface="Times New Roman" panose="02020603050405020304" pitchFamily="18" charset="0"/>
              </a:rPr>
              <a:t>đơn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vị</a:t>
            </a:r>
            <a:r>
              <a:rPr lang="en-US" sz="2400" dirty="0">
                <a:latin typeface="Times New Roman" panose="02020603050405020304" pitchFamily="18" charset="0"/>
                <a:ea typeface="Times New Roman" panose="02020603050405020304" pitchFamily="18" charset="0"/>
              </a:rPr>
              <a:t>.</a:t>
            </a:r>
          </a:p>
          <a:p>
            <a:pPr algn="just">
              <a:spcAft>
                <a:spcPts val="0"/>
              </a:spcAft>
              <a:tabLst>
                <a:tab pos="-1143000" algn="l"/>
              </a:tabLst>
            </a:pPr>
            <a:r>
              <a:rPr lang="en-US" sz="2400" dirty="0">
                <a:latin typeface="Times New Roman" panose="02020603050405020304" pitchFamily="18" charset="0"/>
                <a:ea typeface="Times New Roman" panose="02020603050405020304" pitchFamily="18" charset="0"/>
              </a:rPr>
              <a:t> + </a:t>
            </a:r>
            <a:r>
              <a:rPr lang="en-US" sz="2400" dirty="0" err="1">
                <a:latin typeface="Times New Roman" panose="02020603050405020304" pitchFamily="18" charset="0"/>
                <a:ea typeface="Times New Roman" panose="02020603050405020304" pitchFamily="18" charset="0"/>
              </a:rPr>
              <a:t>Các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chữ</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số</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đều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chiều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cao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2 </a:t>
            </a:r>
            <a:r>
              <a:rPr lang="en-US" sz="2400" dirty="0" err="1">
                <a:latin typeface="Times New Roman" panose="02020603050405020304" pitchFamily="18" charset="0"/>
                <a:ea typeface="Times New Roman" panose="02020603050405020304" pitchFamily="18" charset="0"/>
              </a:rPr>
              <a:t>đơn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vị</a:t>
            </a:r>
            <a:r>
              <a:rPr lang="en-US" sz="2400" dirty="0">
                <a:latin typeface="Times New Roman" panose="02020603050405020304" pitchFamily="18" charset="0"/>
                <a:ea typeface="Times New Roman" panose="02020603050405020304" pitchFamily="18" charset="0"/>
              </a:rPr>
              <a:t>.</a:t>
            </a:r>
          </a:p>
          <a:p>
            <a:pPr algn="just">
              <a:spcAft>
                <a:spcPts val="0"/>
              </a:spcAft>
              <a:tabLst>
                <a:tab pos="-1143000" algn="l"/>
              </a:tabLst>
            </a:pPr>
            <a:r>
              <a:rPr lang="en-US" sz="2400" dirty="0">
                <a:latin typeface="Times New Roman" panose="02020603050405020304" pitchFamily="18" charset="0"/>
                <a:ea typeface="Times New Roman" panose="02020603050405020304" pitchFamily="18" charset="0"/>
              </a:rPr>
              <a:t> + </a:t>
            </a:r>
            <a:r>
              <a:rPr lang="en-US" sz="2400" dirty="0" err="1">
                <a:latin typeface="Times New Roman" panose="02020603050405020304" pitchFamily="18" charset="0"/>
                <a:ea typeface="Times New Roman" panose="02020603050405020304" pitchFamily="18" charset="0"/>
              </a:rPr>
              <a:t>Khi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học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sinh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bắt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đầu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luyện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viết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các</a:t>
            </a:r>
            <a:r>
              <a:rPr lang="en-US" sz="2400" dirty="0">
                <a:latin typeface="Times New Roman" panose="02020603050405020304" pitchFamily="18" charset="0"/>
                <a:ea typeface="Times New Roman" panose="02020603050405020304" pitchFamily="18" charset="0"/>
              </a:rPr>
              <a:t> con </a:t>
            </a:r>
            <a:r>
              <a:rPr lang="en-US" sz="2400" dirty="0" err="1">
                <a:latin typeface="Times New Roman" panose="02020603050405020304" pitchFamily="18" charset="0"/>
                <a:ea typeface="Times New Roman" panose="02020603050405020304" pitchFamily="18" charset="0"/>
              </a:rPr>
              <a:t>chữ</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những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bài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đầu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tiên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thì</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giáo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viên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hướng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dẫn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học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sinh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biết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Đối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với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những</a:t>
            </a:r>
            <a:r>
              <a:rPr lang="en-US" sz="2400" dirty="0">
                <a:latin typeface="Times New Roman" panose="02020603050405020304" pitchFamily="18" charset="0"/>
                <a:ea typeface="Times New Roman" panose="02020603050405020304" pitchFamily="18" charset="0"/>
              </a:rPr>
              <a:t> con </a:t>
            </a:r>
            <a:r>
              <a:rPr lang="en-US" sz="2400" dirty="0" err="1">
                <a:latin typeface="Times New Roman" panose="02020603050405020304" pitchFamily="18" charset="0"/>
                <a:ea typeface="Times New Roman" panose="02020603050405020304" pitchFamily="18" charset="0"/>
              </a:rPr>
              <a:t>chữ</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cao</a:t>
            </a:r>
            <a:r>
              <a:rPr lang="en-US" sz="2400" dirty="0">
                <a:latin typeface="Times New Roman" panose="02020603050405020304" pitchFamily="18" charset="0"/>
                <a:ea typeface="Times New Roman" panose="02020603050405020304" pitchFamily="18" charset="0"/>
              </a:rPr>
              <a:t> 2,5 </a:t>
            </a:r>
            <a:r>
              <a:rPr lang="en-US" sz="2400" dirty="0" err="1">
                <a:latin typeface="Times New Roman" panose="02020603050405020304" pitchFamily="18" charset="0"/>
                <a:ea typeface="Times New Roman" panose="02020603050405020304" pitchFamily="18" charset="0"/>
              </a:rPr>
              <a:t>đơn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vị</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thì</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viết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sẽ</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5 ô </a:t>
            </a:r>
            <a:r>
              <a:rPr lang="en-US" sz="2400" dirty="0" err="1">
                <a:latin typeface="Times New Roman" panose="02020603050405020304" pitchFamily="18" charset="0"/>
                <a:ea typeface="Times New Roman" panose="02020603050405020304" pitchFamily="18" charset="0"/>
              </a:rPr>
              <a:t>ly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Đối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với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những</a:t>
            </a:r>
            <a:r>
              <a:rPr lang="en-US" sz="2400" dirty="0">
                <a:latin typeface="Times New Roman" panose="02020603050405020304" pitchFamily="18" charset="0"/>
                <a:ea typeface="Times New Roman" panose="02020603050405020304" pitchFamily="18" charset="0"/>
              </a:rPr>
              <a:t> con </a:t>
            </a:r>
            <a:r>
              <a:rPr lang="en-US" sz="2400" dirty="0" err="1">
                <a:latin typeface="Times New Roman" panose="02020603050405020304" pitchFamily="18" charset="0"/>
                <a:ea typeface="Times New Roman" panose="02020603050405020304" pitchFamily="18" charset="0"/>
              </a:rPr>
              <a:t>chữ</a:t>
            </a:r>
            <a:r>
              <a:rPr lang="en-US" sz="2400" dirty="0">
                <a:latin typeface="Times New Roman" panose="02020603050405020304" pitchFamily="18" charset="0"/>
                <a:ea typeface="Times New Roman" panose="02020603050405020304" pitchFamily="18" charset="0"/>
              </a:rPr>
              <a:t> 1,5 </a:t>
            </a:r>
            <a:r>
              <a:rPr lang="en-US" sz="2400" dirty="0" err="1">
                <a:latin typeface="Times New Roman" panose="02020603050405020304" pitchFamily="18" charset="0"/>
                <a:ea typeface="Times New Roman" panose="02020603050405020304" pitchFamily="18" charset="0"/>
              </a:rPr>
              <a:t>đơn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vị</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viết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sẽ</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3 ô </a:t>
            </a:r>
            <a:r>
              <a:rPr lang="en-US" sz="2400" dirty="0" err="1">
                <a:latin typeface="Times New Roman" panose="02020603050405020304" pitchFamily="18" charset="0"/>
                <a:ea typeface="Times New Roman" panose="02020603050405020304" pitchFamily="18" charset="0"/>
              </a:rPr>
              <a:t>ly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Những</a:t>
            </a:r>
            <a:r>
              <a:rPr lang="en-US" sz="2400" dirty="0">
                <a:latin typeface="Times New Roman" panose="02020603050405020304" pitchFamily="18" charset="0"/>
                <a:ea typeface="Times New Roman" panose="02020603050405020304" pitchFamily="18" charset="0"/>
              </a:rPr>
              <a:t> con </a:t>
            </a:r>
            <a:r>
              <a:rPr lang="en-US" sz="2400" dirty="0" err="1">
                <a:latin typeface="Times New Roman" panose="02020603050405020304" pitchFamily="18" charset="0"/>
                <a:ea typeface="Times New Roman" panose="02020603050405020304" pitchFamily="18" charset="0"/>
              </a:rPr>
              <a:t>chữ</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cao</a:t>
            </a:r>
            <a:r>
              <a:rPr lang="en-US" sz="2400" dirty="0">
                <a:latin typeface="Times New Roman" panose="02020603050405020304" pitchFamily="18" charset="0"/>
                <a:ea typeface="Times New Roman" panose="02020603050405020304" pitchFamily="18" charset="0"/>
              </a:rPr>
              <a:t> 1,25 </a:t>
            </a:r>
            <a:r>
              <a:rPr lang="en-US" sz="2400" dirty="0" err="1">
                <a:latin typeface="Times New Roman" panose="02020603050405020304" pitchFamily="18" charset="0"/>
                <a:ea typeface="Times New Roman" panose="02020603050405020304" pitchFamily="18" charset="0"/>
              </a:rPr>
              <a:t>đơn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vị</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viết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sẽ</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hơn</a:t>
            </a:r>
            <a:r>
              <a:rPr lang="en-US" sz="2400" dirty="0">
                <a:latin typeface="Times New Roman" panose="02020603050405020304" pitchFamily="18" charset="0"/>
                <a:ea typeface="Times New Roman" panose="02020603050405020304" pitchFamily="18" charset="0"/>
              </a:rPr>
              <a:t> 2 ô </a:t>
            </a:r>
            <a:r>
              <a:rPr lang="en-US" sz="2400" dirty="0" err="1">
                <a:latin typeface="Times New Roman" panose="02020603050405020304" pitchFamily="18" charset="0"/>
                <a:ea typeface="Times New Roman" panose="02020603050405020304" pitchFamily="18" charset="0"/>
              </a:rPr>
              <a:t>ly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Những</a:t>
            </a:r>
            <a:r>
              <a:rPr lang="en-US" sz="2400" dirty="0">
                <a:latin typeface="Times New Roman" panose="02020603050405020304" pitchFamily="18" charset="0"/>
                <a:ea typeface="Times New Roman" panose="02020603050405020304" pitchFamily="18" charset="0"/>
              </a:rPr>
              <a:t> con </a:t>
            </a:r>
            <a:r>
              <a:rPr lang="en-US" sz="2400" dirty="0" err="1">
                <a:latin typeface="Times New Roman" panose="02020603050405020304" pitchFamily="18" charset="0"/>
                <a:ea typeface="Times New Roman" panose="02020603050405020304" pitchFamily="18" charset="0"/>
              </a:rPr>
              <a:t>chữ</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cao</a:t>
            </a:r>
            <a:r>
              <a:rPr lang="en-US" sz="2400" dirty="0">
                <a:latin typeface="Times New Roman" panose="02020603050405020304" pitchFamily="18" charset="0"/>
                <a:ea typeface="Times New Roman" panose="02020603050405020304" pitchFamily="18" charset="0"/>
              </a:rPr>
              <a:t> 2 </a:t>
            </a:r>
            <a:r>
              <a:rPr lang="en-US" sz="2400" dirty="0" err="1">
                <a:latin typeface="Times New Roman" panose="02020603050405020304" pitchFamily="18" charset="0"/>
                <a:ea typeface="Times New Roman" panose="02020603050405020304" pitchFamily="18" charset="0"/>
              </a:rPr>
              <a:t>đơn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vị</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viết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sẽ</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4 ô </a:t>
            </a:r>
            <a:r>
              <a:rPr lang="en-US" sz="2400" dirty="0" err="1">
                <a:latin typeface="Times New Roman" panose="02020603050405020304" pitchFamily="18" charset="0"/>
                <a:ea typeface="Times New Roman" panose="02020603050405020304" pitchFamily="18" charset="0"/>
              </a:rPr>
              <a:t>ly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Những</a:t>
            </a:r>
            <a:r>
              <a:rPr lang="en-US" sz="2400" dirty="0">
                <a:latin typeface="Times New Roman" panose="02020603050405020304" pitchFamily="18" charset="0"/>
                <a:ea typeface="Times New Roman" panose="02020603050405020304" pitchFamily="18" charset="0"/>
              </a:rPr>
              <a:t> con </a:t>
            </a:r>
            <a:r>
              <a:rPr lang="en-US" sz="2400" dirty="0" err="1">
                <a:latin typeface="Times New Roman" panose="02020603050405020304" pitchFamily="18" charset="0"/>
                <a:ea typeface="Times New Roman" panose="02020603050405020304" pitchFamily="18" charset="0"/>
              </a:rPr>
              <a:t>chữ</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cao</a:t>
            </a:r>
            <a:r>
              <a:rPr lang="en-US" sz="2400" dirty="0">
                <a:latin typeface="Times New Roman" panose="02020603050405020304" pitchFamily="18" charset="0"/>
                <a:ea typeface="Times New Roman" panose="02020603050405020304" pitchFamily="18" charset="0"/>
              </a:rPr>
              <a:t> 1 </a:t>
            </a:r>
            <a:r>
              <a:rPr lang="en-US" sz="2400" dirty="0" err="1">
                <a:latin typeface="Times New Roman" panose="02020603050405020304" pitchFamily="18" charset="0"/>
                <a:ea typeface="Times New Roman" panose="02020603050405020304" pitchFamily="18" charset="0"/>
              </a:rPr>
              <a:t>đơn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vị</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viết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sẽ</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2 ô </a:t>
            </a:r>
            <a:r>
              <a:rPr lang="en-US" sz="2400" dirty="0" err="1">
                <a:latin typeface="Times New Roman" panose="02020603050405020304" pitchFamily="18" charset="0"/>
                <a:ea typeface="Times New Roman" panose="02020603050405020304" pitchFamily="18" charset="0"/>
              </a:rPr>
              <a:t>ly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chữ</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số</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chiều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cao</a:t>
            </a:r>
            <a:r>
              <a:rPr lang="en-US" sz="2400" dirty="0">
                <a:latin typeface="Times New Roman" panose="02020603050405020304" pitchFamily="18" charset="0"/>
                <a:ea typeface="Times New Roman" panose="02020603050405020304" pitchFamily="18" charset="0"/>
              </a:rPr>
              <a:t> 2 </a:t>
            </a:r>
            <a:r>
              <a:rPr lang="en-US" sz="2400" dirty="0" err="1">
                <a:latin typeface="Times New Roman" panose="02020603050405020304" pitchFamily="18" charset="0"/>
                <a:ea typeface="Times New Roman" panose="02020603050405020304" pitchFamily="18" charset="0"/>
              </a:rPr>
              <a:t>đơn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vị</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viết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sẽ</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2 ô </a:t>
            </a:r>
            <a:r>
              <a:rPr lang="en-US" sz="2400" dirty="0" err="1">
                <a:latin typeface="Times New Roman" panose="02020603050405020304" pitchFamily="18" charset="0"/>
                <a:ea typeface="Times New Roman" panose="02020603050405020304" pitchFamily="18" charset="0"/>
              </a:rPr>
              <a:t>ly</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060256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96950" y="291313"/>
            <a:ext cx="6975334" cy="32368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accent6"/>
                </a:solidFill>
                <a:latin typeface="Times New Roman" pitchFamily="18" charset="0"/>
                <a:cs typeface="Times New Roman" pitchFamily="18" charset="0"/>
              </a:rPr>
              <a:t>MỘT SỐ GIẢI </a:t>
            </a:r>
            <a:r>
              <a:rPr lang="en-US" b="1" dirty="0" smtClean="0">
                <a:solidFill>
                  <a:schemeClr val="accent6"/>
                </a:solidFill>
                <a:latin typeface="Times New Roman" pitchFamily="18" charset="0"/>
                <a:cs typeface="Times New Roman" pitchFamily="18" charset="0"/>
              </a:rPr>
              <a:t>PHÁP RÈN </a:t>
            </a:r>
            <a:r>
              <a:rPr lang="en-US" b="1" dirty="0">
                <a:solidFill>
                  <a:schemeClr val="accent6"/>
                </a:solidFill>
                <a:latin typeface="Times New Roman" pitchFamily="18" charset="0"/>
                <a:cs typeface="Times New Roman" pitchFamily="18" charset="0"/>
              </a:rPr>
              <a:t>CHỮ VIẾT CHO HỌC SINH LỚP 1</a:t>
            </a:r>
          </a:p>
          <a:p>
            <a:pPr algn="ctr"/>
            <a:endParaRPr lang="en-US" dirty="0"/>
          </a:p>
        </p:txBody>
      </p:sp>
      <p:sp>
        <p:nvSpPr>
          <p:cNvPr id="5" name="Rectangle 4"/>
          <p:cNvSpPr/>
          <p:nvPr/>
        </p:nvSpPr>
        <p:spPr>
          <a:xfrm>
            <a:off x="612270" y="709989"/>
            <a:ext cx="11544693" cy="2954655"/>
          </a:xfrm>
          <a:prstGeom prst="rect">
            <a:avLst/>
          </a:prstGeom>
        </p:spPr>
        <p:txBody>
          <a:bodyPr wrap="square">
            <a:spAutoFit/>
          </a:bodyPr>
          <a:lstStyle/>
          <a:p>
            <a:pPr algn="just">
              <a:spcAft>
                <a:spcPts val="0"/>
              </a:spcAft>
              <a:tabLst>
                <a:tab pos="-1143000" algn="l"/>
              </a:tabLst>
            </a:pP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Ngay</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từ</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buổi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học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đầu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tiên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giáo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viên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sẽ</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hướng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dẫn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phụ</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huynh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chuẩn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bị</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vở</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trắng</a:t>
            </a:r>
            <a:r>
              <a:rPr lang="en-US" sz="2800" dirty="0">
                <a:latin typeface="Times New Roman" panose="02020603050405020304" pitchFamily="18" charset="0"/>
                <a:ea typeface="Times New Roman" panose="02020603050405020304" pitchFamily="18" charset="0"/>
              </a:rPr>
              <a:t> 5 ô </a:t>
            </a:r>
            <a:r>
              <a:rPr lang="en-US" sz="2800" dirty="0" err="1">
                <a:latin typeface="Times New Roman" panose="02020603050405020304" pitchFamily="18" charset="0"/>
                <a:ea typeface="Times New Roman" panose="02020603050405020304" pitchFamily="18" charset="0"/>
              </a:rPr>
              <a:t>ly</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học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sinh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vì</a:t>
            </a:r>
            <a:r>
              <a:rPr lang="en-US" sz="2800" dirty="0">
                <a:latin typeface="Times New Roman" panose="02020603050405020304" pitchFamily="18" charset="0"/>
                <a:ea typeface="Times New Roman" panose="02020603050405020304" pitchFamily="18" charset="0"/>
              </a:rPr>
              <a:t>: Ở </a:t>
            </a:r>
            <a:r>
              <a:rPr lang="en-US" sz="2800" dirty="0" err="1">
                <a:latin typeface="Times New Roman" panose="02020603050405020304" pitchFamily="18" charset="0"/>
                <a:ea typeface="Times New Roman" panose="02020603050405020304" pitchFamily="18" charset="0"/>
              </a:rPr>
              <a:t>vở</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trắng</a:t>
            </a:r>
            <a:r>
              <a:rPr lang="en-US" sz="2800" dirty="0">
                <a:latin typeface="Times New Roman" panose="02020603050405020304" pitchFamily="18" charset="0"/>
                <a:ea typeface="Times New Roman" panose="02020603050405020304" pitchFamily="18" charset="0"/>
              </a:rPr>
              <a:t> 5 ô </a:t>
            </a:r>
            <a:r>
              <a:rPr lang="en-US" sz="2800" dirty="0" err="1">
                <a:latin typeface="Times New Roman" panose="02020603050405020304" pitchFamily="18" charset="0"/>
                <a:ea typeface="Times New Roman" panose="02020603050405020304" pitchFamily="18" charset="0"/>
              </a:rPr>
              <a:t>ly</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thì</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học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sinh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sẽ</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dễ</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xác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định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được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độ</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cao</a:t>
            </a:r>
            <a:r>
              <a:rPr lang="en-US" sz="2800" dirty="0">
                <a:latin typeface="Times New Roman" panose="02020603050405020304" pitchFamily="18" charset="0"/>
                <a:ea typeface="Times New Roman" panose="02020603050405020304" pitchFamily="18" charset="0"/>
              </a:rPr>
              <a:t> con </a:t>
            </a:r>
            <a:r>
              <a:rPr lang="en-US" sz="2800" dirty="0" err="1">
                <a:latin typeface="Times New Roman" panose="02020603050405020304" pitchFamily="18" charset="0"/>
                <a:ea typeface="Times New Roman" panose="02020603050405020304" pitchFamily="18" charset="0"/>
              </a:rPr>
              <a:t>chữ</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khi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đó</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kỹ</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năng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viết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rPr>
              <a:t> con </a:t>
            </a:r>
            <a:r>
              <a:rPr lang="en-US" sz="2800" dirty="0" err="1">
                <a:latin typeface="Times New Roman" panose="02020603050405020304" pitchFamily="18" charset="0"/>
                <a:ea typeface="Times New Roman" panose="02020603050405020304" pitchFamily="18" charset="0"/>
              </a:rPr>
              <a:t>sẽ</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có</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những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tiến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bộ</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cải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thiện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rõ</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rệt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hơn</a:t>
            </a:r>
            <a:r>
              <a:rPr lang="en-US" sz="2800" dirty="0">
                <a:latin typeface="Times New Roman" panose="02020603050405020304" pitchFamily="18" charset="0"/>
                <a:ea typeface="Times New Roman" panose="02020603050405020304" pitchFamily="18" charset="0"/>
              </a:rPr>
              <a:t> so </a:t>
            </a:r>
            <a:r>
              <a:rPr lang="en-US" sz="2800" dirty="0" err="1">
                <a:latin typeface="Times New Roman" panose="02020603050405020304" pitchFamily="18" charset="0"/>
                <a:ea typeface="Times New Roman" panose="02020603050405020304" pitchFamily="18" charset="0"/>
              </a:rPr>
              <a:t>với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loại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vở</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khác</a:t>
            </a:r>
            <a:endParaRPr lang="en-US" sz="2800" dirty="0">
              <a:latin typeface="Times New Roman" panose="02020603050405020304" pitchFamily="18" charset="0"/>
              <a:ea typeface="Times New Roman" panose="02020603050405020304" pitchFamily="18" charset="0"/>
            </a:endParaRPr>
          </a:p>
          <a:p>
            <a:pPr algn="just">
              <a:spcAft>
                <a:spcPts val="0"/>
              </a:spcAft>
              <a:tabLst>
                <a:tab pos="-1143000" algn="l"/>
              </a:tabLst>
            </a:pPr>
            <a:r>
              <a:rPr lang="en-US" sz="2800" dirty="0">
                <a:latin typeface="Times New Roman" panose="02020603050405020304" pitchFamily="18" charset="0"/>
                <a:ea typeface="Times New Roman" panose="02020603050405020304" pitchFamily="18" charset="0"/>
              </a:rPr>
              <a:t> + </a:t>
            </a:r>
            <a:r>
              <a:rPr lang="en-US" sz="2800" dirty="0" err="1">
                <a:latin typeface="Times New Roman" panose="02020603050405020304" pitchFamily="18" charset="0"/>
                <a:ea typeface="Times New Roman" panose="02020603050405020304" pitchFamily="18" charset="0"/>
              </a:rPr>
              <a:t>Còn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khi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viết</a:t>
            </a:r>
            <a:r>
              <a:rPr lang="en-US" sz="2800" dirty="0">
                <a:latin typeface="Times New Roman" panose="02020603050405020304" pitchFamily="18" charset="0"/>
                <a:ea typeface="Times New Roman" panose="02020603050405020304" pitchFamily="18" charset="0"/>
              </a:rPr>
              <a:t> ở </a:t>
            </a:r>
            <a:r>
              <a:rPr lang="en-US" sz="2800" dirty="0" err="1">
                <a:latin typeface="Times New Roman" panose="02020603050405020304" pitchFamily="18" charset="0"/>
                <a:ea typeface="Times New Roman" panose="02020603050405020304" pitchFamily="18" charset="0"/>
              </a:rPr>
              <a:t>vở</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tập</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viết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những</a:t>
            </a:r>
            <a:r>
              <a:rPr lang="en-US" sz="2800" dirty="0">
                <a:latin typeface="Times New Roman" panose="02020603050405020304" pitchFamily="18" charset="0"/>
                <a:ea typeface="Times New Roman" panose="02020603050405020304" pitchFamily="18" charset="0"/>
              </a:rPr>
              <a:t> con </a:t>
            </a:r>
            <a:r>
              <a:rPr lang="en-US" sz="2800" dirty="0" err="1">
                <a:latin typeface="Times New Roman" panose="02020603050405020304" pitchFamily="18" charset="0"/>
                <a:ea typeface="Times New Roman" panose="02020603050405020304" pitchFamily="18" charset="0"/>
              </a:rPr>
              <a:t>chữ</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cao</a:t>
            </a:r>
            <a:r>
              <a:rPr lang="en-US" sz="2800" dirty="0">
                <a:latin typeface="Times New Roman" panose="02020603050405020304" pitchFamily="18" charset="0"/>
                <a:ea typeface="Times New Roman" panose="02020603050405020304" pitchFamily="18" charset="0"/>
              </a:rPr>
              <a:t> 5 ô </a:t>
            </a:r>
            <a:r>
              <a:rPr lang="en-US" sz="2800" dirty="0" err="1">
                <a:latin typeface="Times New Roman" panose="02020603050405020304" pitchFamily="18" charset="0"/>
                <a:ea typeface="Times New Roman" panose="02020603050405020304" pitchFamily="18" charset="0"/>
              </a:rPr>
              <a:t>ly</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giáo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viên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phải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hướng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dẫn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các</a:t>
            </a:r>
            <a:r>
              <a:rPr lang="en-US" sz="2800" dirty="0">
                <a:latin typeface="Times New Roman" panose="02020603050405020304" pitchFamily="18" charset="0"/>
                <a:ea typeface="Times New Roman" panose="02020603050405020304" pitchFamily="18" charset="0"/>
              </a:rPr>
              <a:t> con </a:t>
            </a:r>
            <a:r>
              <a:rPr lang="en-US" sz="2800" dirty="0" err="1">
                <a:latin typeface="Times New Roman" panose="02020603050405020304" pitchFamily="18" charset="0"/>
                <a:ea typeface="Times New Roman" panose="02020603050405020304" pitchFamily="18" charset="0"/>
              </a:rPr>
              <a:t>chú</a:t>
            </a:r>
            <a:r>
              <a:rPr lang="en-US" sz="2800" dirty="0">
                <a:latin typeface="Times New Roman" panose="02020603050405020304" pitchFamily="18" charset="0"/>
                <a:ea typeface="Times New Roman" panose="02020603050405020304" pitchFamily="18" charset="0"/>
              </a:rPr>
              <a:t> ý </a:t>
            </a:r>
            <a:r>
              <a:rPr lang="en-US" sz="2800" dirty="0" err="1">
                <a:latin typeface="Times New Roman" panose="02020603050405020304" pitchFamily="18" charset="0"/>
                <a:ea typeface="Times New Roman" panose="02020603050405020304" pitchFamily="18" charset="0"/>
              </a:rPr>
              <a:t>viết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lên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trên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thêm</a:t>
            </a:r>
            <a:r>
              <a:rPr lang="en-US" sz="2800" dirty="0">
                <a:latin typeface="Times New Roman" panose="02020603050405020304" pitchFamily="18" charset="0"/>
                <a:ea typeface="Times New Roman" panose="02020603050405020304" pitchFamily="18" charset="0"/>
              </a:rPr>
              <a:t> 1 ô </a:t>
            </a:r>
            <a:r>
              <a:rPr lang="en-US" sz="2800" dirty="0" err="1">
                <a:latin typeface="Times New Roman" panose="02020603050405020304" pitchFamily="18" charset="0"/>
                <a:ea typeface="Times New Roman" panose="02020603050405020304" pitchFamily="18" charset="0"/>
              </a:rPr>
              <a:t>ly</a:t>
            </a:r>
            <a:r>
              <a:rPr lang="en-US" sz="2800" dirty="0">
                <a:latin typeface="Times New Roman" panose="02020603050405020304" pitchFamily="18" charset="0"/>
                <a:ea typeface="Times New Roman" panose="02020603050405020304" pitchFamily="18" charset="0"/>
              </a:rPr>
              <a:t>.</a:t>
            </a:r>
          </a:p>
          <a:p>
            <a:r>
              <a:rPr lang="en-US" b="1" u="sng" dirty="0">
                <a:latin typeface="Times New Roman" panose="02020603050405020304" pitchFamily="18" charset="0"/>
                <a:ea typeface="Times New Roman" panose="02020603050405020304" pitchFamily="18" charset="0"/>
              </a:rPr>
              <a:t> </a:t>
            </a:r>
            <a:endParaRPr lang="en-US" dirty="0"/>
          </a:p>
        </p:txBody>
      </p:sp>
      <p:pic>
        <p:nvPicPr>
          <p:cNvPr id="6" name="Picture 5"/>
          <p:cNvPicPr/>
          <p:nvPr/>
        </p:nvPicPr>
        <p:blipFill>
          <a:blip r:embed="rId2"/>
          <a:stretch>
            <a:fillRect/>
          </a:stretch>
        </p:blipFill>
        <p:spPr>
          <a:xfrm>
            <a:off x="216816" y="3356152"/>
            <a:ext cx="6014301" cy="3501848"/>
          </a:xfrm>
          <a:prstGeom prst="rect">
            <a:avLst/>
          </a:prstGeom>
        </p:spPr>
      </p:pic>
      <p:pic>
        <p:nvPicPr>
          <p:cNvPr id="7" name="Picture 6"/>
          <p:cNvPicPr/>
          <p:nvPr/>
        </p:nvPicPr>
        <p:blipFill>
          <a:blip r:embed="rId3"/>
          <a:stretch>
            <a:fillRect/>
          </a:stretch>
        </p:blipFill>
        <p:spPr>
          <a:xfrm>
            <a:off x="6344240" y="3356153"/>
            <a:ext cx="5812724" cy="3501848"/>
          </a:xfrm>
          <a:prstGeom prst="rect">
            <a:avLst/>
          </a:prstGeom>
        </p:spPr>
      </p:pic>
    </p:spTree>
    <p:extLst>
      <p:ext uri="{BB962C8B-B14F-4D97-AF65-F5344CB8AC3E}">
        <p14:creationId xmlns:p14="http://schemas.microsoft.com/office/powerpoint/2010/main" val="1634359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96950" y="291313"/>
            <a:ext cx="6975334" cy="32368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accent6"/>
                </a:solidFill>
                <a:latin typeface="Times New Roman" pitchFamily="18" charset="0"/>
                <a:cs typeface="Times New Roman" pitchFamily="18" charset="0"/>
              </a:rPr>
              <a:t>MỘT SỐ GIẢI </a:t>
            </a:r>
            <a:r>
              <a:rPr lang="en-US" b="1" dirty="0" smtClean="0">
                <a:solidFill>
                  <a:schemeClr val="accent6"/>
                </a:solidFill>
                <a:latin typeface="Times New Roman" pitchFamily="18" charset="0"/>
                <a:cs typeface="Times New Roman" pitchFamily="18" charset="0"/>
              </a:rPr>
              <a:t>PHÁP RÈN </a:t>
            </a:r>
            <a:r>
              <a:rPr lang="en-US" b="1" dirty="0">
                <a:solidFill>
                  <a:schemeClr val="accent6"/>
                </a:solidFill>
                <a:latin typeface="Times New Roman" pitchFamily="18" charset="0"/>
                <a:cs typeface="Times New Roman" pitchFamily="18" charset="0"/>
              </a:rPr>
              <a:t>CHỮ VIẾT CHO HỌC SINH LỚP 1</a:t>
            </a:r>
          </a:p>
          <a:p>
            <a:pPr algn="ctr"/>
            <a:endParaRPr lang="en-US" dirty="0"/>
          </a:p>
        </p:txBody>
      </p:sp>
      <p:sp>
        <p:nvSpPr>
          <p:cNvPr id="5" name="Rectangle 4"/>
          <p:cNvSpPr/>
          <p:nvPr/>
        </p:nvSpPr>
        <p:spPr>
          <a:xfrm>
            <a:off x="197963" y="831099"/>
            <a:ext cx="11994037" cy="4832092"/>
          </a:xfrm>
          <a:prstGeom prst="rect">
            <a:avLst/>
          </a:prstGeom>
        </p:spPr>
        <p:txBody>
          <a:bodyPr wrap="square">
            <a:spAutoFit/>
          </a:bodyPr>
          <a:lstStyle/>
          <a:p>
            <a:pPr algn="just">
              <a:spcAft>
                <a:spcPts val="0"/>
              </a:spcAft>
            </a:pPr>
            <a:r>
              <a:rPr lang="en-US" b="1" dirty="0" smtClean="0">
                <a:latin typeface="Times New Roman" panose="02020603050405020304" pitchFamily="18" charset="0"/>
                <a:ea typeface="Times New Roman" panose="02020603050405020304" pitchFamily="18" charset="0"/>
              </a:rPr>
              <a:t>                    *</a:t>
            </a:r>
            <a:r>
              <a:rPr lang="en-US" sz="2800" b="1" u="sng" dirty="0" err="1">
                <a:latin typeface="Times New Roman" panose="02020603050405020304" pitchFamily="18" charset="0"/>
                <a:ea typeface="Times New Roman" panose="02020603050405020304" pitchFamily="18" charset="0"/>
              </a:rPr>
              <a:t>Giải</a:t>
            </a:r>
            <a:r>
              <a:rPr lang="en-US" sz="2800" b="1" u="sng" dirty="0">
                <a:latin typeface="Times New Roman" panose="02020603050405020304" pitchFamily="18" charset="0"/>
                <a:ea typeface="Times New Roman" panose="02020603050405020304" pitchFamily="18" charset="0"/>
              </a:rPr>
              <a:t> </a:t>
            </a:r>
            <a:r>
              <a:rPr lang="en-US" sz="2800" b="1" u="sng" dirty="0" err="1">
                <a:latin typeface="Times New Roman" panose="02020603050405020304" pitchFamily="18" charset="0"/>
                <a:ea typeface="Times New Roman" panose="02020603050405020304" pitchFamily="18" charset="0"/>
              </a:rPr>
              <a:t>pháp</a:t>
            </a:r>
            <a:r>
              <a:rPr lang="en-US" sz="2800" b="1" u="sng" dirty="0">
                <a:latin typeface="Times New Roman" panose="02020603050405020304" pitchFamily="18" charset="0"/>
                <a:ea typeface="Times New Roman" panose="02020603050405020304" pitchFamily="18" charset="0"/>
              </a:rPr>
              <a:t> 3</a:t>
            </a:r>
            <a:r>
              <a:rPr lang="en-US" sz="2800" b="1" i="1" dirty="0">
                <a:latin typeface="Times New Roman" panose="02020603050405020304" pitchFamily="18" charset="0"/>
                <a:ea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rPr>
              <a:t>Sửa</a:t>
            </a:r>
            <a:r>
              <a:rPr lang="en-US" sz="2800" b="1" i="1" dirty="0">
                <a:latin typeface="Times New Roman" panose="02020603050405020304" pitchFamily="18" charset="0"/>
                <a:ea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rPr>
              <a:t>lỗi</a:t>
            </a:r>
            <a:r>
              <a:rPr lang="en-US" sz="2800" b="1" i="1" dirty="0">
                <a:latin typeface="Times New Roman" panose="02020603050405020304" pitchFamily="18" charset="0"/>
                <a:ea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rPr>
              <a:t>khi</a:t>
            </a:r>
            <a:r>
              <a:rPr lang="en-US" sz="2800" b="1" i="1" dirty="0">
                <a:latin typeface="Times New Roman" panose="02020603050405020304" pitchFamily="18" charset="0"/>
                <a:ea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rPr>
              <a:t>học</a:t>
            </a:r>
            <a:r>
              <a:rPr lang="en-US" sz="2800" b="1" i="1" dirty="0">
                <a:latin typeface="Times New Roman" panose="02020603050405020304" pitchFamily="18" charset="0"/>
                <a:ea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rPr>
              <a:t>sinh</a:t>
            </a:r>
            <a:r>
              <a:rPr lang="en-US" sz="2800" b="1" i="1" dirty="0">
                <a:latin typeface="Times New Roman" panose="02020603050405020304" pitchFamily="18" charset="0"/>
                <a:ea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rPr>
              <a:t>viết</a:t>
            </a:r>
            <a:r>
              <a:rPr lang="en-US" sz="2800" b="1" i="1" dirty="0">
                <a:latin typeface="Times New Roman" panose="02020603050405020304" pitchFamily="18" charset="0"/>
                <a:ea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rPr>
              <a:t>sai</a:t>
            </a:r>
            <a:r>
              <a:rPr lang="en-US" sz="2800" b="1" i="1" dirty="0">
                <a:latin typeface="Times New Roman" panose="02020603050405020304" pitchFamily="18" charset="0"/>
                <a:ea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a:p>
            <a:pPr algn="just">
              <a:spcAft>
                <a:spcPts val="0"/>
              </a:spcAft>
            </a:pP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Đây</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biện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pháp</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tôi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tâm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đắc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chú</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trọng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nhất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Trong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quá</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trình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kiểm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chữa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bài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đối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với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những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lỗi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sai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một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vài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em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mắc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phải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thì</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đến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từng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em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chỉ</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những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lỗi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sai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để</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em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sửa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viết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viết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lại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vào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bảng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đúng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rồi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mới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viết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vào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vở</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Còn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đối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với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những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lỗi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phổ</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biến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nhiều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em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mắc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phải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tôi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hướng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dẫn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kỹ</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lại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cách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viết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chữ</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đó</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cả</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lớp</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cùng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nghe</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để</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học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sinh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khắc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sâu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cách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viết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một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lần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nữa</a:t>
            </a:r>
            <a:r>
              <a:rPr lang="en-US" sz="2800" dirty="0">
                <a:latin typeface="Times New Roman" panose="02020603050405020304" pitchFamily="18" charset="0"/>
                <a:ea typeface="Times New Roman" panose="02020603050405020304" pitchFamily="18" charset="0"/>
              </a:rPr>
              <a:t>. </a:t>
            </a:r>
          </a:p>
          <a:p>
            <a:pPr algn="just">
              <a:spcAft>
                <a:spcPts val="0"/>
              </a:spcAft>
            </a:pP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Bên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cạnh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đó</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tôi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thành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lập</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Đôi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bạn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cùng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tiến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để</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giúp</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đỡ</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nhau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trong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học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tập</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trong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viết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bài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giúp</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bạn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chỉ</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những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những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mặt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mạnh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điểm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hạn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chế</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để</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cùng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nhau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tiến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bộ</a:t>
            </a:r>
            <a:r>
              <a:rPr lang="en-US" sz="2800" dirty="0">
                <a:latin typeface="Times New Roman" panose="02020603050405020304" pitchFamily="18" charset="0"/>
                <a:ea typeface="Times New Roman" panose="02020603050405020304" pitchFamily="18" charset="0"/>
              </a:rPr>
              <a:t>.</a:t>
            </a:r>
          </a:p>
          <a:p>
            <a:pPr algn="just">
              <a:spcAft>
                <a:spcPts val="0"/>
              </a:spcAft>
            </a:pP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Kịp</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thời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động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viên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khích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lệ</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những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học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sinh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có</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chữ</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viết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tiến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bộ</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Dù</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em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có</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sự</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tiến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bộ</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nhỏ</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nhất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cũng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có</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tuyên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dương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để</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em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thích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thú</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cố</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gắng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hơn</a:t>
            </a:r>
            <a:r>
              <a:rPr lang="en-US" sz="2800" dirty="0">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964102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96950" y="291313"/>
            <a:ext cx="6975334" cy="32368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accent6"/>
                </a:solidFill>
                <a:latin typeface="Times New Roman" pitchFamily="18" charset="0"/>
                <a:cs typeface="Times New Roman" pitchFamily="18" charset="0"/>
              </a:rPr>
              <a:t>MỘT SỐ GIẢI </a:t>
            </a:r>
            <a:r>
              <a:rPr lang="en-US" b="1" dirty="0" smtClean="0">
                <a:solidFill>
                  <a:schemeClr val="accent6"/>
                </a:solidFill>
                <a:latin typeface="Times New Roman" pitchFamily="18" charset="0"/>
                <a:cs typeface="Times New Roman" pitchFamily="18" charset="0"/>
              </a:rPr>
              <a:t>PHÁP RÈN </a:t>
            </a:r>
            <a:r>
              <a:rPr lang="en-US" b="1" dirty="0">
                <a:solidFill>
                  <a:schemeClr val="accent6"/>
                </a:solidFill>
                <a:latin typeface="Times New Roman" pitchFamily="18" charset="0"/>
                <a:cs typeface="Times New Roman" pitchFamily="18" charset="0"/>
              </a:rPr>
              <a:t>CHỮ VIẾT CHO HỌC SINH LỚP 1</a:t>
            </a:r>
          </a:p>
          <a:p>
            <a:pPr algn="ctr"/>
            <a:endParaRPr lang="en-US" dirty="0"/>
          </a:p>
        </p:txBody>
      </p:sp>
      <p:sp>
        <p:nvSpPr>
          <p:cNvPr id="5" name="Rectangle 4"/>
          <p:cNvSpPr/>
          <p:nvPr/>
        </p:nvSpPr>
        <p:spPr>
          <a:xfrm>
            <a:off x="226243" y="733246"/>
            <a:ext cx="11965757" cy="6124754"/>
          </a:xfrm>
          <a:prstGeom prst="rect">
            <a:avLst/>
          </a:prstGeom>
        </p:spPr>
        <p:txBody>
          <a:bodyPr wrap="square">
            <a:spAutoFit/>
          </a:bodyPr>
          <a:lstStyle/>
          <a:p>
            <a:pPr algn="just">
              <a:spcAft>
                <a:spcPts val="0"/>
              </a:spcAft>
            </a:pPr>
            <a:r>
              <a:rPr lang="en-US" sz="2800" dirty="0">
                <a:latin typeface="Times New Roman" panose="02020603050405020304" pitchFamily="18" charset="0"/>
                <a:ea typeface="Times New Roman" panose="02020603050405020304" pitchFamily="18" charset="0"/>
              </a:rPr>
              <a:t>*</a:t>
            </a:r>
            <a:r>
              <a:rPr lang="en-US" sz="2800" b="1" u="sng" dirty="0" err="1">
                <a:latin typeface="Times New Roman" panose="02020603050405020304" pitchFamily="18" charset="0"/>
                <a:ea typeface="Times New Roman" panose="02020603050405020304" pitchFamily="18" charset="0"/>
              </a:rPr>
              <a:t>Giải</a:t>
            </a:r>
            <a:r>
              <a:rPr lang="en-US" sz="2800" b="1" u="sng" dirty="0">
                <a:latin typeface="Times New Roman" panose="02020603050405020304" pitchFamily="18" charset="0"/>
                <a:ea typeface="Times New Roman" panose="02020603050405020304" pitchFamily="18" charset="0"/>
              </a:rPr>
              <a:t> </a:t>
            </a:r>
            <a:r>
              <a:rPr lang="en-US" sz="2800" b="1" u="sng" dirty="0" err="1">
                <a:latin typeface="Times New Roman" panose="02020603050405020304" pitchFamily="18" charset="0"/>
                <a:ea typeface="Times New Roman" panose="02020603050405020304" pitchFamily="18" charset="0"/>
              </a:rPr>
              <a:t>pháp</a:t>
            </a:r>
            <a:r>
              <a:rPr lang="en-US" sz="2800" b="1" u="sng" dirty="0">
                <a:latin typeface="Times New Roman" panose="02020603050405020304" pitchFamily="18" charset="0"/>
                <a:ea typeface="Times New Roman" panose="02020603050405020304" pitchFamily="18" charset="0"/>
              </a:rPr>
              <a:t> 4</a:t>
            </a:r>
            <a:r>
              <a:rPr lang="en-US" sz="2800" b="1" i="1" dirty="0">
                <a:latin typeface="Times New Roman" panose="02020603050405020304" pitchFamily="18" charset="0"/>
                <a:ea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rPr>
              <a:t>Thường</a:t>
            </a:r>
            <a:r>
              <a:rPr lang="en-US" sz="2800" b="1" i="1" dirty="0">
                <a:latin typeface="Times New Roman" panose="02020603050405020304" pitchFamily="18" charset="0"/>
                <a:ea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rPr>
              <a:t>xuyên</a:t>
            </a:r>
            <a:r>
              <a:rPr lang="en-US" sz="2800" b="1" i="1" dirty="0">
                <a:latin typeface="Times New Roman" panose="02020603050405020304" pitchFamily="18" charset="0"/>
                <a:ea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rPr>
              <a:t>tổ</a:t>
            </a:r>
            <a:r>
              <a:rPr lang="en-US" sz="2800" b="1" i="1" dirty="0">
                <a:latin typeface="Times New Roman" panose="02020603050405020304" pitchFamily="18" charset="0"/>
                <a:ea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rPr>
              <a:t>chức</a:t>
            </a:r>
            <a:r>
              <a:rPr lang="en-US" sz="2800" b="1" i="1" dirty="0">
                <a:latin typeface="Times New Roman" panose="02020603050405020304" pitchFamily="18" charset="0"/>
                <a:ea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rPr>
              <a:t>các</a:t>
            </a:r>
            <a:r>
              <a:rPr lang="en-US" sz="2800" b="1" i="1" dirty="0">
                <a:latin typeface="Times New Roman" panose="02020603050405020304" pitchFamily="18" charset="0"/>
                <a:ea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rPr>
              <a:t>trò</a:t>
            </a:r>
            <a:r>
              <a:rPr lang="en-US" sz="2800" b="1" i="1" dirty="0">
                <a:latin typeface="Times New Roman" panose="02020603050405020304" pitchFamily="18" charset="0"/>
                <a:ea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rPr>
              <a:t>chơi</a:t>
            </a:r>
            <a:r>
              <a:rPr lang="en-US" sz="2800" b="1" i="1" dirty="0">
                <a:latin typeface="Times New Roman" panose="02020603050405020304" pitchFamily="18" charset="0"/>
                <a:ea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rPr>
              <a:t>học</a:t>
            </a:r>
            <a:r>
              <a:rPr lang="en-US" sz="2800" b="1" i="1" dirty="0">
                <a:latin typeface="Times New Roman" panose="02020603050405020304" pitchFamily="18" charset="0"/>
                <a:ea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rPr>
              <a:t>tập</a:t>
            </a:r>
            <a:r>
              <a:rPr lang="en-US" sz="2800" b="1" i="1" dirty="0">
                <a:latin typeface="Times New Roman" panose="02020603050405020304" pitchFamily="18" charset="0"/>
                <a:ea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rPr>
              <a:t>và</a:t>
            </a:r>
            <a:r>
              <a:rPr lang="en-US" sz="2800" b="1" i="1" dirty="0">
                <a:latin typeface="Times New Roman" panose="02020603050405020304" pitchFamily="18" charset="0"/>
                <a:ea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rPr>
              <a:t>hưởng</a:t>
            </a:r>
            <a:r>
              <a:rPr lang="en-US" sz="2800" b="1" i="1" dirty="0">
                <a:latin typeface="Times New Roman" panose="02020603050405020304" pitchFamily="18" charset="0"/>
                <a:ea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rPr>
              <a:t>ứng</a:t>
            </a:r>
            <a:r>
              <a:rPr lang="en-US" sz="2800" b="1" i="1" dirty="0">
                <a:latin typeface="Times New Roman" panose="02020603050405020304" pitchFamily="18" charset="0"/>
                <a:ea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rPr>
              <a:t>phong</a:t>
            </a:r>
            <a:r>
              <a:rPr lang="en-US" sz="2800" b="1" i="1" dirty="0">
                <a:latin typeface="Times New Roman" panose="02020603050405020304" pitchFamily="18" charset="0"/>
                <a:ea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rPr>
              <a:t>trào</a:t>
            </a:r>
            <a:r>
              <a:rPr lang="en-US" sz="2800" b="1" i="1" dirty="0">
                <a:latin typeface="Times New Roman" panose="02020603050405020304" pitchFamily="18" charset="0"/>
                <a:ea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rPr>
              <a:t>thi</a:t>
            </a:r>
            <a:r>
              <a:rPr lang="en-US" sz="2800" b="1" i="1" dirty="0">
                <a:latin typeface="Times New Roman" panose="02020603050405020304" pitchFamily="18" charset="0"/>
                <a:ea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rPr>
              <a:t>đua</a:t>
            </a:r>
            <a:r>
              <a:rPr lang="en-US" sz="2800" b="1" i="1" dirty="0">
                <a:latin typeface="Times New Roman" panose="02020603050405020304" pitchFamily="18" charset="0"/>
                <a:ea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rPr>
              <a:t>Giữ</a:t>
            </a:r>
            <a:r>
              <a:rPr lang="en-US" sz="2800" b="1" i="1" dirty="0">
                <a:latin typeface="Times New Roman" panose="02020603050405020304" pitchFamily="18" charset="0"/>
                <a:ea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rPr>
              <a:t>vở</a:t>
            </a:r>
            <a:r>
              <a:rPr lang="en-US" sz="2800" b="1" i="1" dirty="0">
                <a:latin typeface="Times New Roman" panose="02020603050405020304" pitchFamily="18" charset="0"/>
                <a:ea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rPr>
              <a:t>sạch</a:t>
            </a:r>
            <a:r>
              <a:rPr lang="en-US" sz="2800" b="1" i="1" dirty="0">
                <a:latin typeface="Times New Roman" panose="02020603050405020304" pitchFamily="18" charset="0"/>
                <a:ea typeface="Times New Roman" panose="02020603050405020304" pitchFamily="18" charset="0"/>
              </a:rPr>
              <a:t> – </a:t>
            </a:r>
            <a:r>
              <a:rPr lang="en-US" sz="2800" b="1" i="1" dirty="0" err="1">
                <a:latin typeface="Times New Roman" panose="02020603050405020304" pitchFamily="18" charset="0"/>
                <a:ea typeface="Times New Roman" panose="02020603050405020304" pitchFamily="18" charset="0"/>
              </a:rPr>
              <a:t>Viết</a:t>
            </a:r>
            <a:r>
              <a:rPr lang="en-US" sz="2800" b="1" i="1" dirty="0">
                <a:latin typeface="Times New Roman" panose="02020603050405020304" pitchFamily="18" charset="0"/>
                <a:ea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rPr>
              <a:t>chữ</a:t>
            </a:r>
            <a:r>
              <a:rPr lang="en-US" sz="2800" b="1" i="1" dirty="0">
                <a:latin typeface="Times New Roman" panose="02020603050405020304" pitchFamily="18" charset="0"/>
                <a:ea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rPr>
              <a:t>đẹp</a:t>
            </a:r>
            <a:r>
              <a:rPr lang="en-US" sz="2800" b="1" i="1" dirty="0">
                <a:latin typeface="Times New Roman" panose="02020603050405020304" pitchFamily="18" charset="0"/>
                <a:ea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a:p>
            <a:pPr algn="just">
              <a:spcAft>
                <a:spcPts val="0"/>
              </a:spcAft>
            </a:pP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Tâm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lý</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lứa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tuổi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học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sinh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lớp</a:t>
            </a:r>
            <a:r>
              <a:rPr lang="en-US" sz="2800" dirty="0">
                <a:latin typeface="Times New Roman" panose="02020603050405020304" pitchFamily="18" charset="0"/>
                <a:ea typeface="Times New Roman" panose="02020603050405020304" pitchFamily="18" charset="0"/>
              </a:rPr>
              <a:t> 1 </a:t>
            </a:r>
            <a:r>
              <a:rPr lang="en-US" sz="2800" dirty="0" err="1">
                <a:latin typeface="Times New Roman" panose="02020603050405020304" pitchFamily="18" charset="0"/>
                <a:ea typeface="Times New Roman" panose="02020603050405020304" pitchFamily="18" charset="0"/>
              </a:rPr>
              <a:t>dễ</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chán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nản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nhanh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mệt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không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nên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em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ngồi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viết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liền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trong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một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thời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gian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dài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dễ</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gây</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mỏi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tay</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chán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Tôi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thường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xuyên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tổ</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chức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em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chơi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trò</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chơi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như</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Viết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đúng</a:t>
            </a:r>
            <a:r>
              <a:rPr lang="en-US" sz="2800" dirty="0">
                <a:latin typeface="Times New Roman" panose="02020603050405020304" pitchFamily="18" charset="0"/>
                <a:ea typeface="Times New Roman" panose="02020603050405020304" pitchFamily="18" charset="0"/>
              </a:rPr>
              <a:t> – </a:t>
            </a:r>
            <a:r>
              <a:rPr lang="en-US" sz="2800" dirty="0" err="1">
                <a:latin typeface="Times New Roman" panose="02020603050405020304" pitchFamily="18" charset="0"/>
                <a:ea typeface="Times New Roman" panose="02020603050405020304" pitchFamily="18" charset="0"/>
              </a:rPr>
              <a:t>Viết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đẹp</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Nhìn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hình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đoán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nét</a:t>
            </a:r>
            <a:r>
              <a:rPr lang="en-US" sz="2800" dirty="0">
                <a:latin typeface="Times New Roman" panose="02020603050405020304" pitchFamily="18" charset="0"/>
                <a:ea typeface="Times New Roman" panose="02020603050405020304" pitchFamily="18" charset="0"/>
              </a:rPr>
              <a:t>”, …  </a:t>
            </a:r>
            <a:r>
              <a:rPr lang="en-US" sz="2800" dirty="0" err="1">
                <a:latin typeface="Times New Roman" panose="02020603050405020304" pitchFamily="18" charset="0"/>
                <a:ea typeface="Times New Roman" panose="02020603050405020304" pitchFamily="18" charset="0"/>
              </a:rPr>
              <a:t>để</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vừa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học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vừa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chơi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tạo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hứng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thú</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tiết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học</a:t>
            </a:r>
            <a:r>
              <a:rPr lang="en-US" sz="2800" dirty="0">
                <a:latin typeface="Times New Roman" panose="02020603050405020304" pitchFamily="18" charset="0"/>
                <a:ea typeface="Times New Roman" panose="02020603050405020304" pitchFamily="18" charset="0"/>
              </a:rPr>
              <a:t>.</a:t>
            </a:r>
          </a:p>
          <a:p>
            <a:pPr algn="just">
              <a:spcAft>
                <a:spcPts val="0"/>
              </a:spcAft>
            </a:pP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Tổ</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chức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thi</a:t>
            </a:r>
            <a:r>
              <a:rPr lang="en-US" sz="2800" dirty="0">
                <a:latin typeface="Times New Roman" panose="02020603050405020304" pitchFamily="18" charset="0"/>
                <a:ea typeface="Times New Roman" panose="02020603050405020304" pitchFamily="18" charset="0"/>
              </a:rPr>
              <a:t> </a:t>
            </a:r>
            <a:r>
              <a:rPr lang="en-US" sz="2800" i="1" dirty="0">
                <a:latin typeface="Times New Roman" panose="02020603050405020304" pitchFamily="18" charset="0"/>
                <a:ea typeface="Times New Roman" panose="02020603050405020304" pitchFamily="18" charset="0"/>
              </a:rPr>
              <a:t>“</a:t>
            </a:r>
            <a:r>
              <a:rPr lang="en-US" sz="2800" i="1" dirty="0" err="1">
                <a:latin typeface="Times New Roman" panose="02020603050405020304" pitchFamily="18" charset="0"/>
                <a:ea typeface="Times New Roman" panose="02020603050405020304" pitchFamily="18" charset="0"/>
              </a:rPr>
              <a:t>Vở</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sạch</a:t>
            </a:r>
            <a:r>
              <a:rPr lang="en-US" sz="2800" i="1" dirty="0">
                <a:latin typeface="Times New Roman" panose="02020603050405020304" pitchFamily="18" charset="0"/>
                <a:ea typeface="Times New Roman" panose="02020603050405020304" pitchFamily="18" charset="0"/>
              </a:rPr>
              <a:t> - </a:t>
            </a:r>
            <a:r>
              <a:rPr lang="en-US" sz="2800" i="1" dirty="0" err="1">
                <a:latin typeface="Times New Roman" panose="02020603050405020304" pitchFamily="18" charset="0"/>
                <a:ea typeface="Times New Roman" panose="02020603050405020304" pitchFamily="18" charset="0"/>
              </a:rPr>
              <a:t>Chữ</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đẹp</a:t>
            </a:r>
            <a:r>
              <a:rPr lang="en-US" sz="2800" i="1" dirty="0">
                <a:latin typeface="Times New Roman" panose="02020603050405020304" pitchFamily="18" charset="0"/>
                <a:ea typeface="Times New Roman" panose="02020603050405020304" pitchFamily="18" charset="0"/>
              </a:rPr>
              <a:t>”</a:t>
            </a:r>
            <a:r>
              <a:rPr lang="en-US" sz="2800" b="1" i="1"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trong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tuần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từng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tháng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ngoài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nhận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xét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về</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tình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hình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học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tập</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hoạt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động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lớp</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tôi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còn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dành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thời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gian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nhận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xét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về</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chữ</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viết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em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trao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những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phần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quà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nhỏ</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để</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khích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lệ</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tinh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thần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em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Hằng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tháng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tôi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chấm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xếp</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loại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chữ</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viết</a:t>
            </a:r>
            <a:r>
              <a:rPr lang="en-US" sz="2800" dirty="0">
                <a:latin typeface="Times New Roman" panose="02020603050405020304" pitchFamily="18" charset="0"/>
                <a:ea typeface="Times New Roman" panose="02020603050405020304" pitchFamily="18" charset="0"/>
              </a:rPr>
              <a:t> HS </a:t>
            </a:r>
            <a:r>
              <a:rPr lang="en-US" sz="2800" dirty="0" err="1">
                <a:latin typeface="Times New Roman" panose="02020603050405020304" pitchFamily="18" charset="0"/>
                <a:ea typeface="Times New Roman" panose="02020603050405020304" pitchFamily="18" charset="0"/>
              </a:rPr>
              <a:t>để</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theo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dõi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sự</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tiến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bộ</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từng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em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Động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viên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khen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ngợi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kịp</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thời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những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tổ</a:t>
            </a:r>
            <a:r>
              <a:rPr lang="en-US" sz="2800" dirty="0">
                <a:latin typeface="Times New Roman" panose="02020603050405020304" pitchFamily="18" charset="0"/>
                <a:ea typeface="Times New Roman" panose="02020603050405020304" pitchFamily="18" charset="0"/>
              </a:rPr>
              <a:t> hay </a:t>
            </a:r>
            <a:r>
              <a:rPr lang="en-US" sz="2800" dirty="0" err="1">
                <a:latin typeface="Times New Roman" panose="02020603050405020304" pitchFamily="18" charset="0"/>
                <a:ea typeface="Times New Roman" panose="02020603050405020304" pitchFamily="18" charset="0"/>
              </a:rPr>
              <a:t>cá</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nhân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thực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hiện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tốt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đặc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biệt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những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tổ</a:t>
            </a:r>
            <a:r>
              <a:rPr lang="en-US" sz="2800" dirty="0">
                <a:latin typeface="Times New Roman" panose="02020603050405020304" pitchFamily="18" charset="0"/>
                <a:ea typeface="Times New Roman" panose="02020603050405020304" pitchFamily="18" charset="0"/>
              </a:rPr>
              <a:t> hay </a:t>
            </a:r>
            <a:r>
              <a:rPr lang="en-US" sz="2800" dirty="0" err="1">
                <a:latin typeface="Times New Roman" panose="02020603050405020304" pitchFamily="18" charset="0"/>
                <a:ea typeface="Times New Roman" panose="02020603050405020304" pitchFamily="18" charset="0"/>
              </a:rPr>
              <a:t>cá</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nhân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có</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tiến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bộ</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tạo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học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sinh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sự</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hứng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khởi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hăng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hái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đua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rèn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luyện</a:t>
            </a:r>
            <a:r>
              <a:rPr lang="en-US" sz="2800" dirty="0">
                <a:latin typeface="Times New Roman" panose="02020603050405020304" pitchFamily="18" charset="0"/>
                <a:ea typeface="Times New Roman" panose="02020603050405020304" pitchFamily="18" charset="0"/>
              </a:rPr>
              <a:t>. </a:t>
            </a:r>
          </a:p>
          <a:p>
            <a:pPr marL="342900" lvl="0" indent="-342900">
              <a:spcAft>
                <a:spcPts val="0"/>
              </a:spcAft>
              <a:buFont typeface="Wingdings" panose="05000000000000000000" pitchFamily="2" charset="2"/>
              <a:buChar char=""/>
            </a:pPr>
            <a:r>
              <a:rPr lang="en-US" sz="2800" dirty="0">
                <a:latin typeface="Times New Roman" panose="02020603050405020304" pitchFamily="18" charset="0"/>
                <a:ea typeface="Times New Roman" panose="02020603050405020304" pitchFamily="18" charset="0"/>
              </a:rPr>
              <a:t>Qua </a:t>
            </a:r>
            <a:r>
              <a:rPr lang="en-US" sz="2800" dirty="0" err="1">
                <a:latin typeface="Times New Roman" panose="02020603050405020304" pitchFamily="18" charset="0"/>
                <a:ea typeface="Times New Roman" panose="02020603050405020304" pitchFamily="18" charset="0"/>
              </a:rPr>
              <a:t>thời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gian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tổ</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chức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đua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như</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vậy</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tôi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thấy</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bài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viết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em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có</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sự</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tiến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bộ</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rõ</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rệt</a:t>
            </a:r>
            <a:r>
              <a:rPr lang="en-US" sz="2800" dirty="0">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667404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3951" y="708550"/>
            <a:ext cx="11928049" cy="4401205"/>
          </a:xfrm>
          <a:prstGeom prst="rect">
            <a:avLst/>
          </a:prstGeom>
        </p:spPr>
        <p:txBody>
          <a:bodyPr wrap="square">
            <a:spAutoFit/>
          </a:bodyPr>
          <a:lstStyle/>
          <a:p>
            <a:pPr>
              <a:spcAft>
                <a:spcPts val="0"/>
              </a:spcAft>
            </a:pPr>
            <a:r>
              <a:rPr lang="en-US" sz="2800" b="1" dirty="0" smtClean="0">
                <a:solidFill>
                  <a:srgbClr val="000000"/>
                </a:solidFill>
                <a:latin typeface="Times New Roman" panose="02020603050405020304" pitchFamily="18" charset="0"/>
                <a:ea typeface="Times New Roman" panose="02020603050405020304" pitchFamily="18" charset="0"/>
              </a:rPr>
              <a:t>             *</a:t>
            </a:r>
            <a:r>
              <a:rPr lang="en-US" sz="2800" b="1" u="sng" dirty="0" err="1">
                <a:solidFill>
                  <a:srgbClr val="000000"/>
                </a:solidFill>
                <a:latin typeface="Times New Roman" panose="02020603050405020304" pitchFamily="18" charset="0"/>
                <a:ea typeface="Times New Roman" panose="02020603050405020304" pitchFamily="18" charset="0"/>
              </a:rPr>
              <a:t>Giải</a:t>
            </a:r>
            <a:r>
              <a:rPr lang="en-US" sz="2800" b="1" u="sng" dirty="0">
                <a:solidFill>
                  <a:srgbClr val="000000"/>
                </a:solidFill>
                <a:latin typeface="Times New Roman" panose="02020603050405020304" pitchFamily="18" charset="0"/>
                <a:ea typeface="Times New Roman" panose="02020603050405020304" pitchFamily="18" charset="0"/>
              </a:rPr>
              <a:t> </a:t>
            </a:r>
            <a:r>
              <a:rPr lang="en-US" sz="2800" b="1" u="sng" dirty="0" err="1">
                <a:solidFill>
                  <a:srgbClr val="000000"/>
                </a:solidFill>
                <a:latin typeface="Times New Roman" panose="02020603050405020304" pitchFamily="18" charset="0"/>
                <a:ea typeface="Times New Roman" panose="02020603050405020304" pitchFamily="18" charset="0"/>
              </a:rPr>
              <a:t>pháp</a:t>
            </a:r>
            <a:r>
              <a:rPr lang="en-US" sz="2800" b="1" u="sng" dirty="0">
                <a:solidFill>
                  <a:srgbClr val="000000"/>
                </a:solidFill>
                <a:latin typeface="Times New Roman" panose="02020603050405020304" pitchFamily="18" charset="0"/>
                <a:ea typeface="Times New Roman" panose="02020603050405020304" pitchFamily="18" charset="0"/>
              </a:rPr>
              <a:t> 5</a:t>
            </a:r>
            <a:r>
              <a:rPr lang="en-US" sz="2800" b="1" i="1" dirty="0">
                <a:solidFill>
                  <a:srgbClr val="000000"/>
                </a:solidFill>
                <a:latin typeface="Times New Roman" panose="02020603050405020304" pitchFamily="18" charset="0"/>
                <a:ea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rPr>
              <a:t>Phối</a:t>
            </a:r>
            <a:r>
              <a:rPr lang="en-US" sz="2800" b="1" i="1" dirty="0">
                <a:solidFill>
                  <a:srgbClr val="000000"/>
                </a:solidFill>
                <a:latin typeface="Times New Roman" panose="02020603050405020304" pitchFamily="18" charset="0"/>
                <a:ea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rPr>
              <a:t>hợp</a:t>
            </a:r>
            <a:r>
              <a:rPr lang="en-US" sz="2800" b="1" i="1" dirty="0">
                <a:solidFill>
                  <a:srgbClr val="000000"/>
                </a:solidFill>
                <a:latin typeface="Times New Roman" panose="02020603050405020304" pitchFamily="18" charset="0"/>
                <a:ea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rPr>
              <a:t>chặt</a:t>
            </a:r>
            <a:r>
              <a:rPr lang="en-US" sz="2800" b="1" i="1" dirty="0">
                <a:solidFill>
                  <a:srgbClr val="000000"/>
                </a:solidFill>
                <a:latin typeface="Times New Roman" panose="02020603050405020304" pitchFamily="18" charset="0"/>
                <a:ea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rPr>
              <a:t>chẽ</a:t>
            </a:r>
            <a:r>
              <a:rPr lang="en-US" sz="2800" b="1" i="1" dirty="0">
                <a:solidFill>
                  <a:srgbClr val="000000"/>
                </a:solidFill>
                <a:latin typeface="Times New Roman" panose="02020603050405020304" pitchFamily="18" charset="0"/>
                <a:ea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rPr>
              <a:t>với</a:t>
            </a:r>
            <a:r>
              <a:rPr lang="en-US" sz="2800" b="1" i="1" dirty="0">
                <a:solidFill>
                  <a:srgbClr val="000000"/>
                </a:solidFill>
                <a:latin typeface="Times New Roman" panose="02020603050405020304" pitchFamily="18" charset="0"/>
                <a:ea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rPr>
              <a:t>phụ</a:t>
            </a:r>
            <a:r>
              <a:rPr lang="en-US" sz="2800" b="1" i="1" dirty="0">
                <a:solidFill>
                  <a:srgbClr val="000000"/>
                </a:solidFill>
                <a:latin typeface="Times New Roman" panose="02020603050405020304" pitchFamily="18" charset="0"/>
                <a:ea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rPr>
              <a:t>huynh</a:t>
            </a:r>
            <a:r>
              <a:rPr lang="en-US" sz="2800" b="1" i="1" dirty="0">
                <a:solidFill>
                  <a:srgbClr val="000000"/>
                </a:solidFill>
                <a:latin typeface="Times New Roman" panose="02020603050405020304" pitchFamily="18" charset="0"/>
                <a:ea typeface="Times New Roman" panose="02020603050405020304" pitchFamily="18" charset="0"/>
              </a:rPr>
              <a:t> </a:t>
            </a:r>
            <a:r>
              <a:rPr lang="en-US" sz="2800" b="1" i="1" dirty="0" smtClean="0">
                <a:solidFill>
                  <a:srgbClr val="000000"/>
                </a:solidFill>
                <a:latin typeface="Times New Roman" panose="02020603050405020304" pitchFamily="18" charset="0"/>
                <a:ea typeface="Times New Roman" panose="02020603050405020304" pitchFamily="18" charset="0"/>
              </a:rPr>
              <a:t>HS.</a:t>
            </a:r>
            <a:endParaRPr lang="en-US" sz="2800" dirty="0" smtClean="0">
              <a:latin typeface="Times New Roman" panose="02020603050405020304" pitchFamily="18" charset="0"/>
              <a:ea typeface="Times New Roman" panose="02020603050405020304" pitchFamily="18" charset="0"/>
            </a:endParaRPr>
          </a:p>
          <a:p>
            <a:pPr>
              <a:spcAft>
                <a:spcPts val="0"/>
              </a:spcAft>
            </a:pPr>
            <a:r>
              <a:rPr lang="en-US" sz="2800" dirty="0" err="1" smtClean="0">
                <a:solidFill>
                  <a:srgbClr val="000000"/>
                </a:solidFill>
                <a:latin typeface="Times New Roman" panose="02020603050405020304" pitchFamily="18" charset="0"/>
                <a:ea typeface="Times New Roman" panose="02020603050405020304" pitchFamily="18" charset="0"/>
              </a:rPr>
              <a:t>Đặc</a:t>
            </a:r>
            <a:r>
              <a:rPr lang="en-US" sz="2800" dirty="0" smtClean="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điểm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của</a:t>
            </a:r>
            <a:r>
              <a:rPr lang="en-US" sz="2800" dirty="0">
                <a:solidFill>
                  <a:srgbClr val="000000"/>
                </a:solidFill>
                <a:latin typeface="Times New Roman" panose="02020603050405020304" pitchFamily="18" charset="0"/>
                <a:ea typeface="Times New Roman" panose="02020603050405020304" pitchFamily="18" charset="0"/>
              </a:rPr>
              <a:t> HS </a:t>
            </a:r>
            <a:r>
              <a:rPr lang="en-US" sz="2800" dirty="0" err="1">
                <a:solidFill>
                  <a:srgbClr val="000000"/>
                </a:solidFill>
                <a:latin typeface="Times New Roman" panose="02020603050405020304" pitchFamily="18" charset="0"/>
                <a:ea typeface="Times New Roman" panose="02020603050405020304" pitchFamily="18" charset="0"/>
              </a:rPr>
              <a:t>Tiểu</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học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là</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nhanh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quên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Vì</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vậy</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việc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rèn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chữ</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đúng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đẹp</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cần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làm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thường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xuyên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liên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tục</a:t>
            </a:r>
            <a:r>
              <a:rPr lang="en-US" sz="2800" dirty="0">
                <a:solidFill>
                  <a:srgbClr val="000000"/>
                </a:solidFill>
                <a:latin typeface="Times New Roman" panose="02020603050405020304" pitchFamily="18" charset="0"/>
                <a:ea typeface="Times New Roman" panose="02020603050405020304" pitchFamily="18" charset="0"/>
              </a:rPr>
              <a:t>, ở </a:t>
            </a:r>
            <a:r>
              <a:rPr lang="en-US" sz="2800" dirty="0" err="1">
                <a:solidFill>
                  <a:srgbClr val="000000"/>
                </a:solidFill>
                <a:latin typeface="Times New Roman" panose="02020603050405020304" pitchFamily="18" charset="0"/>
                <a:ea typeface="Times New Roman" panose="02020603050405020304" pitchFamily="18" charset="0"/>
              </a:rPr>
              <a:t>mọi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lúc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mọi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nơi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Ngoài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sự</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dạy</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dỗ</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của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thầy</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cô</a:t>
            </a:r>
            <a:r>
              <a:rPr lang="en-US" sz="2800" dirty="0">
                <a:solidFill>
                  <a:srgbClr val="000000"/>
                </a:solidFill>
                <a:latin typeface="Times New Roman" panose="02020603050405020304" pitchFamily="18" charset="0"/>
                <a:ea typeface="Times New Roman" panose="02020603050405020304" pitchFamily="18" charset="0"/>
              </a:rPr>
              <a:t> ở </a:t>
            </a:r>
            <a:r>
              <a:rPr lang="en-US" sz="2800" dirty="0" err="1">
                <a:solidFill>
                  <a:srgbClr val="000000"/>
                </a:solidFill>
                <a:latin typeface="Times New Roman" panose="02020603050405020304" pitchFamily="18" charset="0"/>
                <a:ea typeface="Times New Roman" panose="02020603050405020304" pitchFamily="18" charset="0"/>
              </a:rPr>
              <a:t>lớp</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việc</a:t>
            </a:r>
            <a:r>
              <a:rPr lang="en-US" sz="2800" dirty="0">
                <a:solidFill>
                  <a:srgbClr val="000000"/>
                </a:solidFill>
                <a:latin typeface="Times New Roman" panose="02020603050405020304" pitchFamily="18" charset="0"/>
                <a:ea typeface="Times New Roman" panose="02020603050405020304" pitchFamily="18" charset="0"/>
              </a:rPr>
              <a:t> cha </a:t>
            </a:r>
            <a:r>
              <a:rPr lang="en-US" sz="2800" dirty="0" err="1">
                <a:solidFill>
                  <a:srgbClr val="000000"/>
                </a:solidFill>
                <a:latin typeface="Times New Roman" panose="02020603050405020304" pitchFamily="18" charset="0"/>
                <a:ea typeface="Times New Roman" panose="02020603050405020304" pitchFamily="18" charset="0"/>
              </a:rPr>
              <a:t>mẹ</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giúp</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đỡ</a:t>
            </a:r>
            <a:r>
              <a:rPr lang="en-US" sz="2800" dirty="0">
                <a:solidFill>
                  <a:srgbClr val="000000"/>
                </a:solidFill>
                <a:latin typeface="Times New Roman" panose="02020603050405020304" pitchFamily="18" charset="0"/>
                <a:ea typeface="Times New Roman" panose="02020603050405020304" pitchFamily="18" charset="0"/>
              </a:rPr>
              <a:t> con </a:t>
            </a:r>
            <a:r>
              <a:rPr lang="en-US" sz="2800" dirty="0" err="1">
                <a:solidFill>
                  <a:srgbClr val="000000"/>
                </a:solidFill>
                <a:latin typeface="Times New Roman" panose="02020603050405020304" pitchFamily="18" charset="0"/>
                <a:ea typeface="Times New Roman" panose="02020603050405020304" pitchFamily="18" charset="0"/>
              </a:rPr>
              <a:t>rèn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chữ</a:t>
            </a:r>
            <a:r>
              <a:rPr lang="en-US" sz="2800" dirty="0">
                <a:solidFill>
                  <a:srgbClr val="000000"/>
                </a:solidFill>
                <a:latin typeface="Times New Roman" panose="02020603050405020304" pitchFamily="18" charset="0"/>
                <a:ea typeface="Times New Roman" panose="02020603050405020304" pitchFamily="18" charset="0"/>
              </a:rPr>
              <a:t> ở </a:t>
            </a:r>
            <a:r>
              <a:rPr lang="en-US" sz="2800" dirty="0" err="1">
                <a:solidFill>
                  <a:srgbClr val="000000"/>
                </a:solidFill>
                <a:latin typeface="Times New Roman" panose="02020603050405020304" pitchFamily="18" charset="0"/>
                <a:ea typeface="Times New Roman" panose="02020603050405020304" pitchFamily="18" charset="0"/>
              </a:rPr>
              <a:t>nhà</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là</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một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việc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quan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trọng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Vì</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vậy</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mà</a:t>
            </a:r>
            <a:r>
              <a:rPr lang="en-US" sz="2800" dirty="0">
                <a:solidFill>
                  <a:srgbClr val="000000"/>
                </a:solidFill>
                <a:latin typeface="Times New Roman" panose="02020603050405020304" pitchFamily="18" charset="0"/>
                <a:ea typeface="Times New Roman" panose="02020603050405020304" pitchFamily="18" charset="0"/>
              </a:rPr>
              <a:t> GV </a:t>
            </a:r>
            <a:r>
              <a:rPr lang="en-US" sz="2800" dirty="0" err="1">
                <a:solidFill>
                  <a:srgbClr val="000000"/>
                </a:solidFill>
                <a:latin typeface="Times New Roman" panose="02020603050405020304" pitchFamily="18" charset="0"/>
                <a:ea typeface="Times New Roman" panose="02020603050405020304" pitchFamily="18" charset="0"/>
              </a:rPr>
              <a:t>cần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biết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kết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hợp</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cùng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với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phụ</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huynh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để</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trao</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đổi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cùng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nhau</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tìm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ra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biện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pháp</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tốt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nhất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giúp</a:t>
            </a:r>
            <a:r>
              <a:rPr lang="en-US" sz="2800" dirty="0">
                <a:solidFill>
                  <a:srgbClr val="000000"/>
                </a:solidFill>
                <a:latin typeface="Times New Roman" panose="02020603050405020304" pitchFamily="18" charset="0"/>
                <a:ea typeface="Times New Roman" panose="02020603050405020304" pitchFamily="18" charset="0"/>
              </a:rPr>
              <a:t> HS </a:t>
            </a:r>
            <a:r>
              <a:rPr lang="en-US" sz="2800" dirty="0" err="1">
                <a:solidFill>
                  <a:srgbClr val="000000"/>
                </a:solidFill>
                <a:latin typeface="Times New Roman" panose="02020603050405020304" pitchFamily="18" charset="0"/>
                <a:ea typeface="Times New Roman" panose="02020603050405020304" pitchFamily="18" charset="0"/>
              </a:rPr>
              <a:t>khắc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phục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được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nhược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điểm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Tôi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cũng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đã</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lập</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nhóm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Zalo</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riêng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của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Giáo</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viên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để</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kịp</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thời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thường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xuyên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cập</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nhật</a:t>
            </a:r>
            <a:r>
              <a:rPr lang="en-US" sz="2800" dirty="0">
                <a:solidFill>
                  <a:srgbClr val="000000"/>
                </a:solidFill>
                <a:latin typeface="Times New Roman" panose="02020603050405020304" pitchFamily="18" charset="0"/>
                <a:ea typeface="Times New Roman" panose="02020603050405020304" pitchFamily="18" charset="0"/>
              </a:rPr>
              <a:t> tin </a:t>
            </a:r>
            <a:r>
              <a:rPr lang="en-US" sz="2800" dirty="0" err="1">
                <a:solidFill>
                  <a:srgbClr val="000000"/>
                </a:solidFill>
                <a:latin typeface="Times New Roman" panose="02020603050405020304" pitchFamily="18" charset="0"/>
                <a:ea typeface="Times New Roman" panose="02020603050405020304" pitchFamily="18" charset="0"/>
              </a:rPr>
              <a:t>tức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tình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học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tập</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của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lớp</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đến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với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phụ</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huynh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ngoài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ra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còn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thường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xuyên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gọi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điện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hỏi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thăm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tình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hình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đến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nhà</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để</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kiểm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việc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học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của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các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em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Tôi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luôn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xem</a:t>
            </a:r>
            <a:r>
              <a:rPr lang="en-US" sz="2800" dirty="0">
                <a:solidFill>
                  <a:srgbClr val="000000"/>
                </a:solidFill>
                <a:latin typeface="Times New Roman" panose="02020603050405020304" pitchFamily="18" charset="0"/>
                <a:ea typeface="Times New Roman" panose="02020603050405020304" pitchFamily="18" charset="0"/>
              </a:rPr>
              <a:t> PH </a:t>
            </a:r>
            <a:r>
              <a:rPr lang="en-US" sz="2800" dirty="0" err="1">
                <a:solidFill>
                  <a:srgbClr val="000000"/>
                </a:solidFill>
                <a:latin typeface="Times New Roman" panose="02020603050405020304" pitchFamily="18" charset="0"/>
                <a:ea typeface="Times New Roman" panose="02020603050405020304" pitchFamily="18" charset="0"/>
              </a:rPr>
              <a:t>là</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những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người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bạn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cùng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hỗ</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trợ</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giáo</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dục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giúp</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đỡ</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các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em</a:t>
            </a:r>
            <a:r>
              <a:rPr lang="en-US" sz="2800" dirty="0">
                <a:solidFill>
                  <a:srgbClr val="000000"/>
                </a:solidFill>
                <a:latin typeface="Times New Roman" panose="02020603050405020304" pitchFamily="18" charset="0"/>
                <a:ea typeface="Times New Roman" panose="02020603050405020304" pitchFamily="18" charset="0"/>
              </a:rPr>
              <a:t> HS </a:t>
            </a:r>
            <a:r>
              <a:rPr lang="en-US" sz="2800" dirty="0" err="1">
                <a:solidFill>
                  <a:srgbClr val="000000"/>
                </a:solidFill>
                <a:latin typeface="Times New Roman" panose="02020603050405020304" pitchFamily="18" charset="0"/>
                <a:ea typeface="Times New Roman" panose="02020603050405020304" pitchFamily="18" charset="0"/>
              </a:rPr>
              <a:t>tiến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bộ</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từng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ngày</a:t>
            </a:r>
            <a:r>
              <a:rPr lang="en-US" sz="2800" dirty="0">
                <a:solidFill>
                  <a:srgbClr val="000000"/>
                </a:solidFill>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5" name="Rectangle 4"/>
          <p:cNvSpPr/>
          <p:nvPr/>
        </p:nvSpPr>
        <p:spPr>
          <a:xfrm>
            <a:off x="2896950" y="291313"/>
            <a:ext cx="6975334" cy="32368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accent6"/>
                </a:solidFill>
                <a:latin typeface="Times New Roman" pitchFamily="18" charset="0"/>
                <a:cs typeface="Times New Roman" pitchFamily="18" charset="0"/>
              </a:rPr>
              <a:t>MỘT SỐ GIẢI </a:t>
            </a:r>
            <a:r>
              <a:rPr lang="en-US" b="1" dirty="0" smtClean="0">
                <a:solidFill>
                  <a:schemeClr val="accent6"/>
                </a:solidFill>
                <a:latin typeface="Times New Roman" pitchFamily="18" charset="0"/>
                <a:cs typeface="Times New Roman" pitchFamily="18" charset="0"/>
              </a:rPr>
              <a:t>PHÁP RÈN </a:t>
            </a:r>
            <a:r>
              <a:rPr lang="en-US" b="1" dirty="0">
                <a:solidFill>
                  <a:schemeClr val="accent6"/>
                </a:solidFill>
                <a:latin typeface="Times New Roman" pitchFamily="18" charset="0"/>
                <a:cs typeface="Times New Roman" pitchFamily="18" charset="0"/>
              </a:rPr>
              <a:t>CHỮ VIẾT CHO HỌC SINH LỚP 1</a:t>
            </a:r>
          </a:p>
          <a:p>
            <a:pPr algn="ctr"/>
            <a:endParaRPr lang="en-US" dirty="0"/>
          </a:p>
        </p:txBody>
      </p:sp>
      <p:pic>
        <p:nvPicPr>
          <p:cNvPr id="6" name="Picture 5"/>
          <p:cNvPicPr/>
          <p:nvPr/>
        </p:nvPicPr>
        <p:blipFill>
          <a:blip r:embed="rId2"/>
          <a:stretch>
            <a:fillRect/>
          </a:stretch>
        </p:blipFill>
        <p:spPr>
          <a:xfrm>
            <a:off x="348792" y="5005632"/>
            <a:ext cx="11757895" cy="1852367"/>
          </a:xfrm>
          <a:prstGeom prst="rect">
            <a:avLst/>
          </a:prstGeom>
        </p:spPr>
      </p:pic>
    </p:spTree>
    <p:extLst>
      <p:ext uri="{BB962C8B-B14F-4D97-AF65-F5344CB8AC3E}">
        <p14:creationId xmlns:p14="http://schemas.microsoft.com/office/powerpoint/2010/main" val="325849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96950" y="291313"/>
            <a:ext cx="6975334" cy="32368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accent6"/>
                </a:solidFill>
                <a:latin typeface="Times New Roman" pitchFamily="18" charset="0"/>
                <a:cs typeface="Times New Roman" pitchFamily="18" charset="0"/>
              </a:rPr>
              <a:t>MỘT SỐ GIẢI </a:t>
            </a:r>
            <a:r>
              <a:rPr lang="en-US" b="1" dirty="0" smtClean="0">
                <a:solidFill>
                  <a:schemeClr val="accent6"/>
                </a:solidFill>
                <a:latin typeface="Times New Roman" pitchFamily="18" charset="0"/>
                <a:cs typeface="Times New Roman" pitchFamily="18" charset="0"/>
              </a:rPr>
              <a:t>PHÁP RÈN </a:t>
            </a:r>
            <a:r>
              <a:rPr lang="en-US" b="1" dirty="0">
                <a:solidFill>
                  <a:schemeClr val="accent6"/>
                </a:solidFill>
                <a:latin typeface="Times New Roman" pitchFamily="18" charset="0"/>
                <a:cs typeface="Times New Roman" pitchFamily="18" charset="0"/>
              </a:rPr>
              <a:t>CHỮ VIẾT CHO HỌC SINH LỚP 1</a:t>
            </a:r>
          </a:p>
          <a:p>
            <a:pPr algn="ctr"/>
            <a:endParaRPr lang="en-US" dirty="0"/>
          </a:p>
        </p:txBody>
      </p:sp>
      <p:sp>
        <p:nvSpPr>
          <p:cNvPr id="7" name="Rectangle 1"/>
          <p:cNvSpPr>
            <a:spLocks noChangeArrowheads="1"/>
          </p:cNvSpPr>
          <p:nvPr/>
        </p:nvSpPr>
        <p:spPr bwMode="auto">
          <a:xfrm>
            <a:off x="141402" y="695716"/>
            <a:ext cx="12050598" cy="56938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smtClean="0" bmk="_Toc88521405">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III. </a:t>
            </a:r>
            <a:r>
              <a:rPr kumimoji="0" lang="en-US" altLang="en-US" sz="2800" b="1" i="0" u="sng" strike="noStrike" cap="none" normalizeH="0" baseline="0" dirty="0" smtClean="0" bmk="_Toc88521405">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KẾT QUẢ VÀ HIỆU QUẢ ÁP DỤNG VÀO THỰC TIỄN</a:t>
            </a:r>
            <a:endParaRPr kumimoji="0" lang="en-US" alt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tabLst/>
            </a:pPr>
            <a:r>
              <a:rPr kumimoji="0" lang="en-US" altLang="en-US" sz="24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kumimoji="0" lang="en-US" altLang="en-US" sz="2400" b="1"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kumimoji="0" lang="en-US" altLang="en-US" sz="24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quả</a:t>
            </a:r>
            <a:r>
              <a:rPr kumimoji="0" lang="en-US" altLang="en-US" sz="24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altLang="en-US" sz="24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vậy</a:t>
            </a:r>
            <a:r>
              <a:rPr kumimoji="0" lang="en-US" altLang="en-US" sz="24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kumimoji="0" lang="en-US" altLang="en-US" sz="24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kumimoji="0" lang="en-US" altLang="en-US" sz="24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gian</a:t>
            </a:r>
            <a:r>
              <a:rPr kumimoji="0" lang="en-US" altLang="en-US" sz="24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áp</a:t>
            </a:r>
            <a:r>
              <a:rPr kumimoji="0" lang="en-US" altLang="en-US" sz="24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kumimoji="0" lang="en-US" altLang="en-US" sz="24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kumimoji="0" lang="en-US" altLang="en-US" sz="2400" b="1"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altLang="en-US" sz="24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kumimoji="0" lang="en-US" altLang="en-US" sz="24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giải</a:t>
            </a:r>
            <a:r>
              <a:rPr kumimoji="0" lang="en-US" altLang="en-US" sz="24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kumimoji="0" lang="en-US" altLang="en-US" sz="24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rèn</a:t>
            </a:r>
            <a:r>
              <a:rPr kumimoji="0" lang="en-US" altLang="en-US" sz="24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chữ</a:t>
            </a:r>
            <a:r>
              <a:rPr kumimoji="0" lang="en-US" altLang="en-US" sz="24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kumimoji="0" lang="en-US" altLang="en-US" sz="24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kumimoji="0" lang="en-US" altLang="en-US" sz="24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kumimoji="0" lang="en-US" altLang="en-US" sz="24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kumimoji="0" lang="en-US" altLang="en-US" sz="24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lớp</a:t>
            </a:r>
            <a:r>
              <a:rPr kumimoji="0" lang="en-US" altLang="en-US" sz="24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1”</a:t>
            </a:r>
            <a:r>
              <a:rPr kumimoji="0" lang="en-US" altLang="en-US" sz="24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Tôi</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quả</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tương</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đối</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khả</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HS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lớp</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tôi</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tiến</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bộ</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chữ</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kỹ</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năng</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chuẩn</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ngồi</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cầm</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bút</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HS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rất</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chăm</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rèn</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chữ</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bày</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vở</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sạch</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đẹp</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chữ</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tiến</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bộ</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hơn</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hẳn</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so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năm</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Đa</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nắm</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cấu</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tạo</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chữ</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mẫu</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chữ</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kĩ</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thuật</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chữ</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HS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chữ</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thạo</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đẹp</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chữ</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đúng</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quy</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chữ</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đứng</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nét</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đều</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đa</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HS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giữ</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vở</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sạch</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sẽ</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Cụ</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kumimoji="0" lang="en-US" altLang="en-US" sz="2400" b="1"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kumimoji="0" lang="en-US" altLang="en-US" sz="2400"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quả</a:t>
            </a:r>
            <a:r>
              <a:rPr kumimoji="0" lang="en-US" altLang="en-US" sz="2400"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trước</a:t>
            </a:r>
            <a:r>
              <a:rPr kumimoji="0" lang="en-US" altLang="en-US" sz="2400"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kumimoji="0" lang="en-US" altLang="en-US" sz="2400"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áp</a:t>
            </a:r>
            <a:r>
              <a:rPr kumimoji="0" lang="en-US" altLang="en-US" sz="2400"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kumimoji="0" lang="en-US" altLang="en-US" sz="2400"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altLang="en-US" sz="2400"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giải</a:t>
            </a:r>
            <a:r>
              <a:rPr kumimoji="0" lang="en-US" altLang="en-US" sz="2400"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kumimoji="0" lang="en-US" altLang="en-US" sz="2400"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marL="0" marR="0" lvl="0" indent="0" algn="just" defTabSz="914400" rtl="0" eaLnBrk="0" fontAlgn="base" latinLnBrk="0" hangingPunct="0">
              <a:lnSpc>
                <a:spcPct val="100000"/>
              </a:lnSpc>
              <a:spcBef>
                <a:spcPct val="0"/>
              </a:spcBef>
              <a:spcAft>
                <a:spcPct val="0"/>
              </a:spcAft>
              <a:buClrTx/>
              <a:buSzTx/>
              <a:buFontTx/>
              <a:buNone/>
              <a:tabLst/>
            </a:pPr>
            <a:endParaRPr lang="en-US" altLang="en-US" sz="2400" b="1" dirty="0">
              <a:solidFill>
                <a:srgbClr val="000000"/>
              </a:solidFill>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US" altLang="en-US" sz="2400" b="1" dirty="0" smtClean="0">
              <a:solidFill>
                <a:srgbClr val="000000"/>
              </a:solidFill>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US" altLang="en-US" sz="2400" b="1" dirty="0">
              <a:solidFill>
                <a:srgbClr val="000000"/>
              </a:solidFill>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graphicFrame>
        <p:nvGraphicFramePr>
          <p:cNvPr id="8" name="Table 7"/>
          <p:cNvGraphicFramePr>
            <a:graphicFrameLocks noGrp="1"/>
          </p:cNvGraphicFramePr>
          <p:nvPr>
            <p:extLst>
              <p:ext uri="{D42A27DB-BD31-4B8C-83A1-F6EECF244321}">
                <p14:modId xmlns:p14="http://schemas.microsoft.com/office/powerpoint/2010/main" val="4260374696"/>
              </p:ext>
            </p:extLst>
          </p:nvPr>
        </p:nvGraphicFramePr>
        <p:xfrm>
          <a:off x="656714" y="4919743"/>
          <a:ext cx="11233629" cy="1550559"/>
        </p:xfrm>
        <a:graphic>
          <a:graphicData uri="http://schemas.openxmlformats.org/drawingml/2006/table">
            <a:tbl>
              <a:tblPr firstRow="1" firstCol="1" bandRow="1">
                <a:tableStyleId>{5C22544A-7EE6-4342-B048-85BDC9FD1C3A}</a:tableStyleId>
              </a:tblPr>
              <a:tblGrid>
                <a:gridCol w="1775401">
                  <a:extLst>
                    <a:ext uri="{9D8B030D-6E8A-4147-A177-3AD203B41FA5}">
                      <a16:colId xmlns:a16="http://schemas.microsoft.com/office/drawing/2014/main" val="2341570627"/>
                    </a:ext>
                  </a:extLst>
                </a:gridCol>
                <a:gridCol w="2366128">
                  <a:extLst>
                    <a:ext uri="{9D8B030D-6E8A-4147-A177-3AD203B41FA5}">
                      <a16:colId xmlns:a16="http://schemas.microsoft.com/office/drawing/2014/main" val="3543157882"/>
                    </a:ext>
                  </a:extLst>
                </a:gridCol>
                <a:gridCol w="2328421">
                  <a:extLst>
                    <a:ext uri="{9D8B030D-6E8A-4147-A177-3AD203B41FA5}">
                      <a16:colId xmlns:a16="http://schemas.microsoft.com/office/drawing/2014/main" val="4283655984"/>
                    </a:ext>
                  </a:extLst>
                </a:gridCol>
                <a:gridCol w="2601798">
                  <a:extLst>
                    <a:ext uri="{9D8B030D-6E8A-4147-A177-3AD203B41FA5}">
                      <a16:colId xmlns:a16="http://schemas.microsoft.com/office/drawing/2014/main" val="2605442218"/>
                    </a:ext>
                  </a:extLst>
                </a:gridCol>
                <a:gridCol w="2161881">
                  <a:extLst>
                    <a:ext uri="{9D8B030D-6E8A-4147-A177-3AD203B41FA5}">
                      <a16:colId xmlns:a16="http://schemas.microsoft.com/office/drawing/2014/main" val="3739856025"/>
                    </a:ext>
                  </a:extLst>
                </a:gridCol>
              </a:tblGrid>
              <a:tr h="315649">
                <a:tc rowSpan="2">
                  <a:txBody>
                    <a:bodyPr/>
                    <a:lstStyle/>
                    <a:p>
                      <a:pPr algn="ctr" fontAlgn="base">
                        <a:spcBef>
                          <a:spcPts val="0"/>
                        </a:spcBef>
                        <a:spcAft>
                          <a:spcPts val="0"/>
                        </a:spcAft>
                      </a:pPr>
                      <a:r>
                        <a:rPr lang="en-US" sz="2000" kern="1200" dirty="0" err="1">
                          <a:effectLst/>
                        </a:rPr>
                        <a:t>Số</a:t>
                      </a:r>
                      <a:r>
                        <a:rPr lang="en-US" sz="2000" kern="1200" dirty="0">
                          <a:effectLst/>
                        </a:rPr>
                        <a:t> HS</a:t>
                      </a:r>
                      <a:endParaRPr lang="en-US" sz="2000" dirty="0">
                        <a:effectLst/>
                      </a:endParaRPr>
                    </a:p>
                    <a:p>
                      <a:pPr algn="ctr" fontAlgn="base">
                        <a:spcBef>
                          <a:spcPts val="0"/>
                        </a:spcBef>
                        <a:spcAft>
                          <a:spcPts val="0"/>
                        </a:spcAft>
                      </a:pPr>
                      <a:r>
                        <a:rPr lang="en-US" sz="2000" kern="1200" dirty="0" err="1">
                          <a:effectLst/>
                        </a:rPr>
                        <a:t>khảo</a:t>
                      </a:r>
                      <a:r>
                        <a:rPr lang="en-US" sz="2000" kern="1200" dirty="0">
                          <a:effectLst/>
                        </a:rPr>
                        <a:t> </a:t>
                      </a:r>
                      <a:r>
                        <a:rPr lang="en-US" sz="2000" kern="1200" dirty="0" err="1">
                          <a:effectLst/>
                        </a:rPr>
                        <a:t>sát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gridSpan="4">
                  <a:txBody>
                    <a:bodyPr/>
                    <a:lstStyle/>
                    <a:p>
                      <a:pPr algn="ctr" fontAlgn="base">
                        <a:spcBef>
                          <a:spcPts val="0"/>
                        </a:spcBef>
                        <a:spcAft>
                          <a:spcPts val="0"/>
                        </a:spcAft>
                      </a:pPr>
                      <a:r>
                        <a:rPr lang="en-US" sz="2000" kern="1200" dirty="0" err="1">
                          <a:effectLst/>
                        </a:rPr>
                        <a:t>Kết</a:t>
                      </a:r>
                      <a:r>
                        <a:rPr lang="en-US" sz="2000" kern="1200" dirty="0">
                          <a:effectLst/>
                        </a:rPr>
                        <a:t> </a:t>
                      </a:r>
                      <a:r>
                        <a:rPr lang="en-US" sz="2000" kern="1200" dirty="0" err="1">
                          <a:effectLst/>
                        </a:rPr>
                        <a:t>quả</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74999616"/>
                  </a:ext>
                </a:extLst>
              </a:tr>
              <a:tr h="919261">
                <a:tc vMerge="1">
                  <a:txBody>
                    <a:bodyPr/>
                    <a:lstStyle/>
                    <a:p>
                      <a:endParaRPr lang="en-US"/>
                    </a:p>
                  </a:txBody>
                  <a:tcPr/>
                </a:tc>
                <a:tc>
                  <a:txBody>
                    <a:bodyPr/>
                    <a:lstStyle/>
                    <a:p>
                      <a:pPr algn="ctr" fontAlgn="base">
                        <a:spcBef>
                          <a:spcPts val="0"/>
                        </a:spcBef>
                        <a:spcAft>
                          <a:spcPts val="0"/>
                        </a:spcAft>
                      </a:pPr>
                      <a:r>
                        <a:rPr lang="en-US" sz="2000" kern="1200" dirty="0" err="1">
                          <a:effectLst/>
                        </a:rPr>
                        <a:t>Viết</a:t>
                      </a:r>
                      <a:r>
                        <a:rPr lang="en-US" sz="2000" kern="1200" dirty="0">
                          <a:effectLst/>
                        </a:rPr>
                        <a:t> </a:t>
                      </a:r>
                      <a:r>
                        <a:rPr lang="en-US" sz="2000" kern="1200" dirty="0" err="1">
                          <a:effectLst/>
                        </a:rPr>
                        <a:t>đúng</a:t>
                      </a:r>
                      <a:r>
                        <a:rPr lang="en-US" sz="2000" kern="1200" dirty="0">
                          <a:effectLst/>
                        </a:rPr>
                        <a:t>, </a:t>
                      </a:r>
                      <a:r>
                        <a:rPr lang="en-US" sz="2000" kern="1200" dirty="0" err="1">
                          <a:effectLst/>
                        </a:rPr>
                        <a:t>đẹp</a:t>
                      </a:r>
                      <a:r>
                        <a:rPr lang="en-US" sz="2000" kern="1200" dirty="0">
                          <a:effectLst/>
                        </a:rPr>
                        <a:t>, </a:t>
                      </a:r>
                      <a:r>
                        <a:rPr lang="en-US" sz="2000" kern="1200" dirty="0" err="1">
                          <a:effectLst/>
                        </a:rPr>
                        <a:t>nhanh</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fontAlgn="base">
                        <a:spcBef>
                          <a:spcPts val="0"/>
                        </a:spcBef>
                        <a:spcAft>
                          <a:spcPts val="0"/>
                        </a:spcAft>
                      </a:pPr>
                      <a:r>
                        <a:rPr lang="en-US" sz="2000" kern="1200" dirty="0" err="1">
                          <a:effectLst/>
                        </a:rPr>
                        <a:t>Viết</a:t>
                      </a:r>
                      <a:r>
                        <a:rPr lang="en-US" sz="2000" kern="1200" dirty="0">
                          <a:effectLst/>
                        </a:rPr>
                        <a:t> </a:t>
                      </a:r>
                      <a:r>
                        <a:rPr lang="en-US" sz="2000" kern="1200" dirty="0" err="1">
                          <a:effectLst/>
                        </a:rPr>
                        <a:t>đúng</a:t>
                      </a:r>
                      <a:r>
                        <a:rPr lang="en-US" sz="2000" kern="1200" dirty="0">
                          <a:effectLst/>
                        </a:rPr>
                        <a:t>, </a:t>
                      </a:r>
                      <a:r>
                        <a:rPr lang="en-US" sz="2000" kern="1200" dirty="0" err="1">
                          <a:effectLst/>
                        </a:rPr>
                        <a:t>đẹp</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fontAlgn="base">
                        <a:spcBef>
                          <a:spcPts val="0"/>
                        </a:spcBef>
                        <a:spcAft>
                          <a:spcPts val="0"/>
                        </a:spcAft>
                      </a:pPr>
                      <a:r>
                        <a:rPr lang="en-US" sz="2000" kern="1200" dirty="0" err="1">
                          <a:effectLst/>
                        </a:rPr>
                        <a:t>Viết</a:t>
                      </a:r>
                      <a:r>
                        <a:rPr lang="en-US" sz="2000" kern="1200" dirty="0">
                          <a:effectLst/>
                        </a:rPr>
                        <a:t> </a:t>
                      </a:r>
                      <a:r>
                        <a:rPr lang="en-US" sz="2000" kern="1200" dirty="0" err="1">
                          <a:effectLst/>
                        </a:rPr>
                        <a:t>đúng</a:t>
                      </a:r>
                      <a:r>
                        <a:rPr lang="en-US" sz="2000" kern="1200" dirty="0">
                          <a:effectLst/>
                        </a:rPr>
                        <a:t> </a:t>
                      </a:r>
                      <a:r>
                        <a:rPr lang="en-US" sz="2000" kern="1200" dirty="0" err="1">
                          <a:effectLst/>
                        </a:rPr>
                        <a:t>nhưng</a:t>
                      </a:r>
                      <a:r>
                        <a:rPr lang="en-US" sz="2000" kern="1200" dirty="0">
                          <a:effectLst/>
                        </a:rPr>
                        <a:t> </a:t>
                      </a:r>
                      <a:r>
                        <a:rPr lang="en-US" sz="2000" kern="1200" dirty="0" err="1">
                          <a:effectLst/>
                        </a:rPr>
                        <a:t>chưa</a:t>
                      </a:r>
                      <a:r>
                        <a:rPr lang="en-US" sz="2000" kern="1200" dirty="0">
                          <a:effectLst/>
                        </a:rPr>
                        <a:t> </a:t>
                      </a:r>
                      <a:r>
                        <a:rPr lang="en-US" sz="2000" kern="1200" dirty="0" err="1">
                          <a:effectLst/>
                        </a:rPr>
                        <a:t>đẹp</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fontAlgn="base">
                        <a:spcBef>
                          <a:spcPts val="0"/>
                        </a:spcBef>
                        <a:spcAft>
                          <a:spcPts val="0"/>
                        </a:spcAft>
                      </a:pPr>
                      <a:r>
                        <a:rPr lang="en-US" sz="2000" kern="1200" dirty="0" err="1">
                          <a:effectLst/>
                        </a:rPr>
                        <a:t>Viết</a:t>
                      </a:r>
                      <a:r>
                        <a:rPr lang="en-US" sz="2000" kern="1200" dirty="0">
                          <a:effectLst/>
                        </a:rPr>
                        <a:t> </a:t>
                      </a:r>
                      <a:r>
                        <a:rPr lang="en-US" sz="2000" kern="1200" dirty="0" err="1">
                          <a:effectLst/>
                        </a:rPr>
                        <a:t>chưa</a:t>
                      </a:r>
                      <a:r>
                        <a:rPr lang="en-US" sz="2000" kern="1200" dirty="0">
                          <a:effectLst/>
                        </a:rPr>
                        <a:t> </a:t>
                      </a:r>
                      <a:r>
                        <a:rPr lang="en-US" sz="2000" kern="1200" dirty="0" err="1">
                          <a:effectLst/>
                        </a:rPr>
                        <a:t>đúng</a:t>
                      </a:r>
                      <a:r>
                        <a:rPr lang="en-US" sz="2000" kern="1200" dirty="0">
                          <a:effectLst/>
                        </a:rPr>
                        <a:t>, </a:t>
                      </a:r>
                      <a:r>
                        <a:rPr lang="en-US" sz="2000" kern="1200" dirty="0" err="1">
                          <a:effectLst/>
                        </a:rPr>
                        <a:t>chưa</a:t>
                      </a:r>
                      <a:r>
                        <a:rPr lang="en-US" sz="2000" kern="1200" dirty="0">
                          <a:effectLst/>
                        </a:rPr>
                        <a:t> </a:t>
                      </a:r>
                      <a:r>
                        <a:rPr lang="en-US" sz="2000" kern="1200" dirty="0" err="1">
                          <a:effectLst/>
                        </a:rPr>
                        <a:t>đẹp</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180494014"/>
                  </a:ext>
                </a:extLst>
              </a:tr>
              <a:tr h="315649">
                <a:tc>
                  <a:txBody>
                    <a:bodyPr/>
                    <a:lstStyle/>
                    <a:p>
                      <a:pPr algn="ctr" fontAlgn="base">
                        <a:spcBef>
                          <a:spcPts val="0"/>
                        </a:spcBef>
                        <a:spcAft>
                          <a:spcPts val="0"/>
                        </a:spcAft>
                      </a:pPr>
                      <a:r>
                        <a:rPr lang="en-US" sz="2000">
                          <a:effectLst/>
                        </a:rPr>
                        <a:t>30</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fontAlgn="base">
                        <a:spcBef>
                          <a:spcPts val="0"/>
                        </a:spcBef>
                        <a:spcAft>
                          <a:spcPts val="0"/>
                        </a:spcAft>
                      </a:pPr>
                      <a:r>
                        <a:rPr lang="en-US" sz="2000" kern="1200">
                          <a:effectLst/>
                        </a:rPr>
                        <a:t>1</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fontAlgn="base">
                        <a:spcBef>
                          <a:spcPts val="0"/>
                        </a:spcBef>
                        <a:spcAft>
                          <a:spcPts val="0"/>
                        </a:spcAft>
                      </a:pPr>
                      <a:r>
                        <a:rPr lang="en-US" sz="2000" kern="1200">
                          <a:effectLst/>
                        </a:rPr>
                        <a:t>5</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fontAlgn="base">
                        <a:spcBef>
                          <a:spcPts val="0"/>
                        </a:spcBef>
                        <a:spcAft>
                          <a:spcPts val="0"/>
                        </a:spcAft>
                      </a:pPr>
                      <a:r>
                        <a:rPr lang="en-US" sz="2000" dirty="0">
                          <a:effectLst/>
                        </a:rPr>
                        <a:t>10</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fontAlgn="base">
                        <a:spcBef>
                          <a:spcPts val="0"/>
                        </a:spcBef>
                        <a:spcAft>
                          <a:spcPts val="0"/>
                        </a:spcAft>
                      </a:pPr>
                      <a:r>
                        <a:rPr lang="en-US" sz="2000" kern="1200" dirty="0">
                          <a:effectLst/>
                        </a:rPr>
                        <a:t>14</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888935750"/>
                  </a:ext>
                </a:extLst>
              </a:tr>
            </a:tbl>
          </a:graphicData>
        </a:graphic>
      </p:graphicFrame>
    </p:spTree>
    <p:extLst>
      <p:ext uri="{BB962C8B-B14F-4D97-AF65-F5344CB8AC3E}">
        <p14:creationId xmlns:p14="http://schemas.microsoft.com/office/powerpoint/2010/main" val="24146367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4" name="Content Placeholder 5" descr="white-nature-flower-leaf-vitality-cute-powerpoint-background_dc729bbe01__960_540"/>
          <p:cNvPicPr>
            <a:picLocks noChangeAspect="1"/>
          </p:cNvPicPr>
          <p:nvPr/>
        </p:nvPicPr>
        <p:blipFill>
          <a:blip r:embed="rId2"/>
          <a:stretch>
            <a:fillRect/>
          </a:stretch>
        </p:blipFill>
        <p:spPr>
          <a:xfrm>
            <a:off x="0" y="-635"/>
            <a:ext cx="12192000" cy="6858000"/>
          </a:xfrm>
          <a:prstGeom prst="rect">
            <a:avLst/>
          </a:prstGeom>
        </p:spPr>
      </p:pic>
      <p:sp>
        <p:nvSpPr>
          <p:cNvPr id="6" name="TextBox 71"/>
          <p:cNvSpPr txBox="1">
            <a:spLocks noChangeArrowheads="1"/>
          </p:cNvSpPr>
          <p:nvPr/>
        </p:nvSpPr>
        <p:spPr bwMode="auto">
          <a:xfrm>
            <a:off x="2079567" y="206113"/>
            <a:ext cx="9696450" cy="945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3312" tIns="41655" rIns="83312" bIns="41655">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sz="2800" dirty="0">
                <a:solidFill>
                  <a:srgbClr val="FF0000"/>
                </a:solidFill>
                <a:latin typeface="Times New Roman" pitchFamily="18" charset="0"/>
                <a:cs typeface="Times New Roman" pitchFamily="18" charset="0"/>
              </a:rPr>
              <a:t>PHÒNG GIÁO DỤC ĐÀO TẠO NINH SƠN</a:t>
            </a:r>
          </a:p>
          <a:p>
            <a:pPr algn="ctr"/>
            <a:r>
              <a:rPr lang="en-US" sz="2800" b="1" dirty="0">
                <a:solidFill>
                  <a:srgbClr val="FF0000"/>
                </a:solidFill>
                <a:latin typeface="Times New Roman" pitchFamily="18" charset="0"/>
                <a:cs typeface="Times New Roman" pitchFamily="18" charset="0"/>
              </a:rPr>
              <a:t>TR</a:t>
            </a:r>
            <a:r>
              <a:rPr lang="vi-VN" sz="2800" b="1" u="sng" dirty="0">
                <a:solidFill>
                  <a:srgbClr val="FF0000"/>
                </a:solidFill>
                <a:latin typeface="Times New Roman" pitchFamily="18" charset="0"/>
                <a:cs typeface="Times New Roman" pitchFamily="18" charset="0"/>
              </a:rPr>
              <a:t>ƯỜNG TIỂU HỌC LẬP </a:t>
            </a:r>
            <a:r>
              <a:rPr lang="vi-VN" sz="2800" b="1" u="sng" dirty="0" smtClean="0">
                <a:solidFill>
                  <a:srgbClr val="FF0000"/>
                </a:solidFill>
                <a:latin typeface="Times New Roman" pitchFamily="18" charset="0"/>
                <a:cs typeface="Times New Roman" pitchFamily="18" charset="0"/>
              </a:rPr>
              <a:t>L</a:t>
            </a:r>
            <a:r>
              <a:rPr lang="vi-VN" sz="2800" b="1" dirty="0" smtClean="0">
                <a:solidFill>
                  <a:srgbClr val="FF0000"/>
                </a:solidFill>
                <a:latin typeface="Times New Roman" pitchFamily="18" charset="0"/>
                <a:cs typeface="Times New Roman" pitchFamily="18" charset="0"/>
              </a:rPr>
              <a:t>Á</a:t>
            </a:r>
            <a:endParaRPr lang="en-US" sz="2800" b="1" dirty="0" smtClean="0">
              <a:solidFill>
                <a:srgbClr val="FF0000"/>
              </a:solidFill>
              <a:latin typeface="Times New Roman" pitchFamily="18" charset="0"/>
              <a:cs typeface="Times New Roman" pitchFamily="18" charset="0"/>
            </a:endParaRPr>
          </a:p>
        </p:txBody>
      </p:sp>
      <p:sp>
        <p:nvSpPr>
          <p:cNvPr id="7" name="TextBox 70"/>
          <p:cNvSpPr txBox="1">
            <a:spLocks noChangeArrowheads="1"/>
          </p:cNvSpPr>
          <p:nvPr/>
        </p:nvSpPr>
        <p:spPr bwMode="auto">
          <a:xfrm>
            <a:off x="323682" y="1712931"/>
            <a:ext cx="11676806" cy="1069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3312" tIns="41655" rIns="83312" bIns="41655">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sz="3200" dirty="0" smtClean="0">
                <a:solidFill>
                  <a:srgbClr val="0070C0"/>
                </a:solidFill>
              </a:rPr>
              <a:t>BIỆN </a:t>
            </a:r>
            <a:r>
              <a:rPr lang="en-US" sz="3200" dirty="0">
                <a:solidFill>
                  <a:srgbClr val="0070C0"/>
                </a:solidFill>
              </a:rPr>
              <a:t>PHÁP NÂNG CAO CHẤT LƯỢNG GIẢNG DẠY</a:t>
            </a:r>
            <a:endParaRPr lang="en-US" sz="3200" b="1" dirty="0">
              <a:solidFill>
                <a:srgbClr val="0070C0"/>
              </a:solidFill>
            </a:endParaRPr>
          </a:p>
          <a:p>
            <a:pPr algn="ctr"/>
            <a:r>
              <a:rPr lang="en-US" sz="3200" i="1" dirty="0" err="1">
                <a:solidFill>
                  <a:srgbClr val="00B050"/>
                </a:solidFill>
                <a:latin typeface="Times New Roman" pitchFamily="18" charset="0"/>
                <a:cs typeface="Times New Roman" pitchFamily="18" charset="0"/>
              </a:rPr>
              <a:t>Năm</a:t>
            </a:r>
            <a:r>
              <a:rPr lang="en-US" sz="3200" i="1" dirty="0">
                <a:solidFill>
                  <a:srgbClr val="00B050"/>
                </a:solidFill>
                <a:latin typeface="Times New Roman" pitchFamily="18" charset="0"/>
                <a:cs typeface="Times New Roman" pitchFamily="18" charset="0"/>
              </a:rPr>
              <a:t> </a:t>
            </a:r>
            <a:r>
              <a:rPr lang="en-US" sz="3200" i="1" dirty="0" err="1">
                <a:solidFill>
                  <a:srgbClr val="00B050"/>
                </a:solidFill>
                <a:latin typeface="Times New Roman" pitchFamily="18" charset="0"/>
                <a:cs typeface="Times New Roman" pitchFamily="18" charset="0"/>
              </a:rPr>
              <a:t>học</a:t>
            </a:r>
            <a:r>
              <a:rPr lang="en-US" sz="3200" i="1" dirty="0">
                <a:solidFill>
                  <a:srgbClr val="00B050"/>
                </a:solidFill>
                <a:latin typeface="Times New Roman" pitchFamily="18" charset="0"/>
                <a:cs typeface="Times New Roman" pitchFamily="18" charset="0"/>
              </a:rPr>
              <a:t>: </a:t>
            </a:r>
            <a:r>
              <a:rPr lang="vi-VN" sz="3200" i="1" dirty="0">
                <a:solidFill>
                  <a:srgbClr val="00B050"/>
                </a:solidFill>
                <a:latin typeface="Times New Roman" pitchFamily="18" charset="0"/>
                <a:cs typeface="Times New Roman" pitchFamily="18" charset="0"/>
              </a:rPr>
              <a:t>202</a:t>
            </a:r>
            <a:r>
              <a:rPr lang="en-US" sz="3200" i="1" dirty="0">
                <a:solidFill>
                  <a:srgbClr val="00B050"/>
                </a:solidFill>
                <a:latin typeface="Times New Roman" pitchFamily="18" charset="0"/>
                <a:cs typeface="Times New Roman" pitchFamily="18" charset="0"/>
              </a:rPr>
              <a:t>3 – </a:t>
            </a:r>
            <a:r>
              <a:rPr lang="vi-VN" sz="3200" i="1" dirty="0" smtClean="0">
                <a:solidFill>
                  <a:srgbClr val="00B050"/>
                </a:solidFill>
                <a:latin typeface="Times New Roman" pitchFamily="18" charset="0"/>
                <a:cs typeface="Times New Roman" pitchFamily="18" charset="0"/>
              </a:rPr>
              <a:t>2024</a:t>
            </a:r>
            <a:endParaRPr lang="en-US" sz="3200" dirty="0">
              <a:solidFill>
                <a:srgbClr val="00B050"/>
              </a:solidFill>
              <a:latin typeface="Times New Roman" pitchFamily="18" charset="0"/>
              <a:cs typeface="Times New Roman" pitchFamily="18" charset="0"/>
            </a:endParaRPr>
          </a:p>
        </p:txBody>
      </p:sp>
      <p:sp>
        <p:nvSpPr>
          <p:cNvPr id="8" name="TextBox 70"/>
          <p:cNvSpPr txBox="1">
            <a:spLocks noChangeArrowheads="1"/>
          </p:cNvSpPr>
          <p:nvPr/>
        </p:nvSpPr>
        <p:spPr bwMode="auto">
          <a:xfrm>
            <a:off x="1120833" y="3100367"/>
            <a:ext cx="10655184" cy="2361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3312" tIns="41655" rIns="83312" bIns="41655">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3200" i="1" u="sng" dirty="0" err="1">
                <a:latin typeface="Times New Roman" pitchFamily="18" charset="0"/>
                <a:cs typeface="Times New Roman" pitchFamily="18" charset="0"/>
              </a:rPr>
              <a:t>Tên</a:t>
            </a:r>
            <a:r>
              <a:rPr lang="en-US" sz="3200" i="1" u="sng" dirty="0">
                <a:latin typeface="Times New Roman" pitchFamily="18" charset="0"/>
                <a:cs typeface="Times New Roman" pitchFamily="18" charset="0"/>
              </a:rPr>
              <a:t> </a:t>
            </a:r>
            <a:r>
              <a:rPr lang="en-US" sz="3200" i="1" u="sng" dirty="0" err="1">
                <a:latin typeface="Times New Roman" pitchFamily="18" charset="0"/>
                <a:cs typeface="Times New Roman" pitchFamily="18" charset="0"/>
              </a:rPr>
              <a:t>biện</a:t>
            </a:r>
            <a:r>
              <a:rPr lang="en-US" sz="3200" i="1" u="sng" dirty="0">
                <a:latin typeface="Times New Roman" pitchFamily="18" charset="0"/>
                <a:cs typeface="Times New Roman" pitchFamily="18" charset="0"/>
              </a:rPr>
              <a:t> </a:t>
            </a:r>
            <a:r>
              <a:rPr lang="en-US" sz="3200" i="1" u="sng" dirty="0" err="1" smtClean="0">
                <a:latin typeface="Times New Roman" pitchFamily="18" charset="0"/>
                <a:cs typeface="Times New Roman" pitchFamily="18" charset="0"/>
              </a:rPr>
              <a:t>pháp</a:t>
            </a:r>
            <a:r>
              <a:rPr lang="en-US" sz="3200" i="1" dirty="0" smtClean="0">
                <a:latin typeface="Times New Roman" pitchFamily="18" charset="0"/>
                <a:cs typeface="Times New Roman" pitchFamily="18" charset="0"/>
              </a:rPr>
              <a:t>:</a:t>
            </a:r>
            <a:endParaRPr lang="en-US" sz="3200" b="1" dirty="0">
              <a:latin typeface="Times New Roman" pitchFamily="18" charset="0"/>
              <a:cs typeface="Times New Roman" pitchFamily="18" charset="0"/>
            </a:endParaRPr>
          </a:p>
          <a:p>
            <a:pPr algn="ctr"/>
            <a:r>
              <a:rPr lang="en-US" sz="3600" b="1" dirty="0">
                <a:solidFill>
                  <a:srgbClr val="FF0000"/>
                </a:solidFill>
                <a:latin typeface="Times New Roman" pitchFamily="18" charset="0"/>
                <a:cs typeface="Times New Roman" pitchFamily="18" charset="0"/>
              </a:rPr>
              <a:t>MỘT SỐ GIẢI PHÁP</a:t>
            </a:r>
          </a:p>
          <a:p>
            <a:pPr algn="ctr"/>
            <a:r>
              <a:rPr lang="en-US" sz="3600" b="1" dirty="0">
                <a:solidFill>
                  <a:srgbClr val="FF0000"/>
                </a:solidFill>
                <a:latin typeface="Times New Roman" pitchFamily="18" charset="0"/>
                <a:cs typeface="Times New Roman" pitchFamily="18" charset="0"/>
              </a:rPr>
              <a:t>RÈN CHỮ VIẾT CHO HỌC SINH LỚP 1</a:t>
            </a:r>
          </a:p>
          <a:p>
            <a:r>
              <a:rPr lang="en-US" sz="4400" b="1" i="1" dirty="0">
                <a:latin typeface="Times New Roman" pitchFamily="18" charset="0"/>
                <a:cs typeface="Times New Roman" pitchFamily="18" charset="0"/>
              </a:rPr>
              <a:t> </a:t>
            </a:r>
            <a:endParaRPr lang="en-US" sz="4400" dirty="0">
              <a:latin typeface="Times New Roman" pitchFamily="18" charset="0"/>
              <a:cs typeface="Times New Roman" pitchFamily="18" charset="0"/>
            </a:endParaRPr>
          </a:p>
        </p:txBody>
      </p:sp>
      <p:sp>
        <p:nvSpPr>
          <p:cNvPr id="9" name="TextBox 70"/>
          <p:cNvSpPr txBox="1">
            <a:spLocks noChangeArrowheads="1"/>
          </p:cNvSpPr>
          <p:nvPr/>
        </p:nvSpPr>
        <p:spPr bwMode="auto">
          <a:xfrm>
            <a:off x="2337781" y="5462037"/>
            <a:ext cx="8221287" cy="1069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3312" tIns="41655" rIns="83312" bIns="41655">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3200" dirty="0" err="1" smtClean="0">
                <a:latin typeface="Times New Roman" pitchFamily="18" charset="0"/>
                <a:cs typeface="Times New Roman" pitchFamily="18" charset="0"/>
              </a:rPr>
              <a:t>Họ</a:t>
            </a: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tên</a:t>
            </a:r>
            <a:r>
              <a:rPr lang="en-US" sz="3200" dirty="0">
                <a:latin typeface="Times New Roman" pitchFamily="18" charset="0"/>
                <a:cs typeface="Times New Roman" pitchFamily="18" charset="0"/>
              </a:rPr>
              <a:t>: </a:t>
            </a:r>
            <a:r>
              <a:rPr lang="en-US" sz="3200" b="1" dirty="0">
                <a:latin typeface="Times New Roman" pitchFamily="18" charset="0"/>
                <a:cs typeface="Times New Roman" pitchFamily="18" charset="0"/>
              </a:rPr>
              <a:t>NGUYỄN THỊ THÚY </a:t>
            </a:r>
            <a:r>
              <a:rPr lang="en-US" sz="3200" b="1" dirty="0" smtClean="0">
                <a:latin typeface="Times New Roman" pitchFamily="18" charset="0"/>
                <a:cs typeface="Times New Roman" pitchFamily="18" charset="0"/>
              </a:rPr>
              <a:t>VÂN</a:t>
            </a:r>
            <a:endParaRPr lang="en-US" sz="3200" b="1" dirty="0">
              <a:latin typeface="Times New Roman" pitchFamily="18" charset="0"/>
              <a:cs typeface="Times New Roman" pitchFamily="18" charset="0"/>
            </a:endParaRPr>
          </a:p>
          <a:p>
            <a:r>
              <a:rPr lang="en-US" sz="3200" dirty="0" err="1" smtClean="0">
                <a:latin typeface="Times New Roman" pitchFamily="18" charset="0"/>
                <a:cs typeface="Times New Roman" pitchFamily="18" charset="0"/>
              </a:rPr>
              <a:t>Chủ</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nhiệm</a:t>
            </a:r>
            <a:r>
              <a:rPr lang="en-US" sz="3200" dirty="0" smtClean="0">
                <a:latin typeface="Times New Roman" pitchFamily="18" charset="0"/>
                <a:cs typeface="Times New Roman" pitchFamily="18" charset="0"/>
              </a:rPr>
              <a:t> lớp:1B</a:t>
            </a:r>
          </a:p>
        </p:txBody>
      </p:sp>
    </p:spTree>
    <p:extLst>
      <p:ext uri="{BB962C8B-B14F-4D97-AF65-F5344CB8AC3E}">
        <p14:creationId xmlns:p14="http://schemas.microsoft.com/office/powerpoint/2010/main" val="2659178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circle(in)">
                                      <p:cBhvr>
                                        <p:cTn id="18"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96950" y="291313"/>
            <a:ext cx="6975334" cy="32368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accent6"/>
                </a:solidFill>
                <a:latin typeface="Times New Roman" pitchFamily="18" charset="0"/>
                <a:cs typeface="Times New Roman" pitchFamily="18" charset="0"/>
              </a:rPr>
              <a:t>MỘT SỐ GIẢI </a:t>
            </a:r>
            <a:r>
              <a:rPr lang="en-US" b="1" dirty="0" smtClean="0">
                <a:solidFill>
                  <a:schemeClr val="accent6"/>
                </a:solidFill>
                <a:latin typeface="Times New Roman" pitchFamily="18" charset="0"/>
                <a:cs typeface="Times New Roman" pitchFamily="18" charset="0"/>
              </a:rPr>
              <a:t>PHÁP RÈN </a:t>
            </a:r>
            <a:r>
              <a:rPr lang="en-US" b="1" dirty="0">
                <a:solidFill>
                  <a:schemeClr val="accent6"/>
                </a:solidFill>
                <a:latin typeface="Times New Roman" pitchFamily="18" charset="0"/>
                <a:cs typeface="Times New Roman" pitchFamily="18" charset="0"/>
              </a:rPr>
              <a:t>CHỮ VIẾT CHO HỌC SINH LỚP 1</a:t>
            </a:r>
          </a:p>
          <a:p>
            <a:pPr algn="ctr"/>
            <a:endParaRPr lang="en-US" dirty="0"/>
          </a:p>
        </p:txBody>
      </p:sp>
      <p:sp>
        <p:nvSpPr>
          <p:cNvPr id="5" name="Rectangle 4"/>
          <p:cNvSpPr/>
          <p:nvPr/>
        </p:nvSpPr>
        <p:spPr>
          <a:xfrm>
            <a:off x="207391" y="772080"/>
            <a:ext cx="11811784" cy="523220"/>
          </a:xfrm>
          <a:prstGeom prst="rect">
            <a:avLst/>
          </a:prstGeom>
        </p:spPr>
        <p:txBody>
          <a:bodyPr wrap="square">
            <a:spAutoFit/>
          </a:bodyPr>
          <a:lstStyle/>
          <a:p>
            <a:pPr lvl="0" algn="just" defTabSz="914400" eaLnBrk="0" fontAlgn="base" hangingPunct="0">
              <a:spcBef>
                <a:spcPct val="0"/>
              </a:spcBef>
              <a:spcAft>
                <a:spcPct val="0"/>
              </a:spcAft>
            </a:pPr>
            <a:r>
              <a:rPr lang="en-US" altLang="en-US" sz="28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Kết</a:t>
            </a:r>
            <a:r>
              <a:rPr lang="en-US" alt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quả</a:t>
            </a:r>
            <a:r>
              <a:rPr lang="en-US" alt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sau</a:t>
            </a:r>
            <a:r>
              <a:rPr lang="en-US" alt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alt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áp</a:t>
            </a:r>
            <a:r>
              <a:rPr lang="en-US" alt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alt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alt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giải</a:t>
            </a:r>
            <a:r>
              <a:rPr lang="en-US" alt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pháp</a:t>
            </a:r>
            <a:r>
              <a:rPr lang="en-US" alt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sau</a:t>
            </a:r>
            <a:r>
              <a:rPr lang="en-US" alt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3 </a:t>
            </a:r>
            <a:r>
              <a:rPr lang="en-US" alt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tháng</a:t>
            </a:r>
            <a:r>
              <a:rPr lang="en-US" alt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(9 -11/2023</a:t>
            </a:r>
            <a:r>
              <a:rPr lang="en-US" altLang="en-US" sz="28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altLang="en-US" sz="2800" dirty="0">
              <a:latin typeface="Times New Roman" panose="02020603050405020304" pitchFamily="18" charset="0"/>
              <a:cs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404279281"/>
              </p:ext>
            </p:extLst>
          </p:nvPr>
        </p:nvGraphicFramePr>
        <p:xfrm>
          <a:off x="461914" y="1356626"/>
          <a:ext cx="11557261" cy="1219200"/>
        </p:xfrm>
        <a:graphic>
          <a:graphicData uri="http://schemas.openxmlformats.org/drawingml/2006/table">
            <a:tbl>
              <a:tblPr firstRow="1" firstCol="1" bandRow="1">
                <a:tableStyleId>{5C22544A-7EE6-4342-B048-85BDC9FD1C3A}</a:tableStyleId>
              </a:tblPr>
              <a:tblGrid>
                <a:gridCol w="2046552">
                  <a:extLst>
                    <a:ext uri="{9D8B030D-6E8A-4147-A177-3AD203B41FA5}">
                      <a16:colId xmlns:a16="http://schemas.microsoft.com/office/drawing/2014/main" val="1472263150"/>
                    </a:ext>
                  </a:extLst>
                </a:gridCol>
                <a:gridCol w="2046552">
                  <a:extLst>
                    <a:ext uri="{9D8B030D-6E8A-4147-A177-3AD203B41FA5}">
                      <a16:colId xmlns:a16="http://schemas.microsoft.com/office/drawing/2014/main" val="1128313697"/>
                    </a:ext>
                  </a:extLst>
                </a:gridCol>
                <a:gridCol w="2497839">
                  <a:extLst>
                    <a:ext uri="{9D8B030D-6E8A-4147-A177-3AD203B41FA5}">
                      <a16:colId xmlns:a16="http://schemas.microsoft.com/office/drawing/2014/main" val="804087727"/>
                    </a:ext>
                  </a:extLst>
                </a:gridCol>
                <a:gridCol w="2497839">
                  <a:extLst>
                    <a:ext uri="{9D8B030D-6E8A-4147-A177-3AD203B41FA5}">
                      <a16:colId xmlns:a16="http://schemas.microsoft.com/office/drawing/2014/main" val="3141177570"/>
                    </a:ext>
                  </a:extLst>
                </a:gridCol>
                <a:gridCol w="2468479">
                  <a:extLst>
                    <a:ext uri="{9D8B030D-6E8A-4147-A177-3AD203B41FA5}">
                      <a16:colId xmlns:a16="http://schemas.microsoft.com/office/drawing/2014/main" val="2226109582"/>
                    </a:ext>
                  </a:extLst>
                </a:gridCol>
              </a:tblGrid>
              <a:tr h="0">
                <a:tc rowSpan="2">
                  <a:txBody>
                    <a:bodyPr/>
                    <a:lstStyle/>
                    <a:p>
                      <a:pPr algn="ctr" fontAlgn="base">
                        <a:spcBef>
                          <a:spcPts val="600"/>
                        </a:spcBef>
                        <a:spcAft>
                          <a:spcPts val="0"/>
                        </a:spcAft>
                      </a:pPr>
                      <a:r>
                        <a:rPr lang="en-US" sz="2000" kern="1200" dirty="0" err="1">
                          <a:effectLst/>
                        </a:rPr>
                        <a:t>Số</a:t>
                      </a:r>
                      <a:r>
                        <a:rPr lang="en-US" sz="2000" kern="1200" dirty="0">
                          <a:effectLst/>
                        </a:rPr>
                        <a:t> HS</a:t>
                      </a:r>
                      <a:endParaRPr lang="en-US" sz="2000" dirty="0">
                        <a:effectLst/>
                      </a:endParaRPr>
                    </a:p>
                    <a:p>
                      <a:pPr algn="ctr" fontAlgn="base">
                        <a:spcAft>
                          <a:spcPts val="0"/>
                        </a:spcAft>
                      </a:pPr>
                      <a:r>
                        <a:rPr lang="en-US" sz="2000" kern="1200" dirty="0" err="1">
                          <a:effectLst/>
                        </a:rPr>
                        <a:t>khảo</a:t>
                      </a:r>
                      <a:r>
                        <a:rPr lang="en-US" sz="2000" kern="1200" dirty="0">
                          <a:effectLst/>
                        </a:rPr>
                        <a:t> </a:t>
                      </a:r>
                      <a:r>
                        <a:rPr lang="en-US" sz="2000" kern="1200" dirty="0" err="1">
                          <a:effectLst/>
                        </a:rPr>
                        <a:t>sát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gridSpan="4">
                  <a:txBody>
                    <a:bodyPr/>
                    <a:lstStyle/>
                    <a:p>
                      <a:pPr algn="ctr" fontAlgn="base">
                        <a:spcAft>
                          <a:spcPts val="0"/>
                        </a:spcAft>
                      </a:pPr>
                      <a:r>
                        <a:rPr lang="en-US" sz="2000" kern="1200">
                          <a:effectLst/>
                        </a:rPr>
                        <a:t>Kết quả</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18638408"/>
                  </a:ext>
                </a:extLst>
              </a:tr>
              <a:tr h="0">
                <a:tc vMerge="1">
                  <a:txBody>
                    <a:bodyPr/>
                    <a:lstStyle/>
                    <a:p>
                      <a:endParaRPr lang="en-US"/>
                    </a:p>
                  </a:txBody>
                  <a:tcPr/>
                </a:tc>
                <a:tc>
                  <a:txBody>
                    <a:bodyPr/>
                    <a:lstStyle/>
                    <a:p>
                      <a:pPr algn="ctr" fontAlgn="base">
                        <a:spcAft>
                          <a:spcPts val="0"/>
                        </a:spcAft>
                      </a:pPr>
                      <a:r>
                        <a:rPr lang="en-US" sz="2000" kern="1200" dirty="0" err="1">
                          <a:effectLst/>
                        </a:rPr>
                        <a:t>Viết</a:t>
                      </a:r>
                      <a:r>
                        <a:rPr lang="en-US" sz="2000" kern="1200" dirty="0">
                          <a:effectLst/>
                        </a:rPr>
                        <a:t> </a:t>
                      </a:r>
                      <a:r>
                        <a:rPr lang="en-US" sz="2000" kern="1200" dirty="0" err="1">
                          <a:effectLst/>
                        </a:rPr>
                        <a:t>đúng</a:t>
                      </a:r>
                      <a:r>
                        <a:rPr lang="en-US" sz="2000" kern="1200" dirty="0">
                          <a:effectLst/>
                        </a:rPr>
                        <a:t>, </a:t>
                      </a:r>
                      <a:r>
                        <a:rPr lang="en-US" sz="2000" kern="1200" dirty="0" err="1">
                          <a:effectLst/>
                        </a:rPr>
                        <a:t>đẹp</a:t>
                      </a:r>
                      <a:r>
                        <a:rPr lang="en-US" sz="2000" kern="1200" dirty="0">
                          <a:effectLst/>
                        </a:rPr>
                        <a:t>, </a:t>
                      </a:r>
                      <a:r>
                        <a:rPr lang="en-US" sz="2000" kern="1200" dirty="0" err="1">
                          <a:effectLst/>
                        </a:rPr>
                        <a:t>nhanh</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fontAlgn="base">
                        <a:spcAft>
                          <a:spcPts val="0"/>
                        </a:spcAft>
                      </a:pPr>
                      <a:r>
                        <a:rPr lang="en-US" sz="2000" kern="1200">
                          <a:effectLst/>
                        </a:rPr>
                        <a:t>Viết đúng, đẹp</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fontAlgn="base">
                        <a:spcAft>
                          <a:spcPts val="0"/>
                        </a:spcAft>
                      </a:pPr>
                      <a:r>
                        <a:rPr lang="en-US" sz="2000" kern="1200">
                          <a:effectLst/>
                        </a:rPr>
                        <a:t>Viết đúng nhưng chưa đẹp</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fontAlgn="base">
                        <a:spcAft>
                          <a:spcPts val="0"/>
                        </a:spcAft>
                      </a:pPr>
                      <a:r>
                        <a:rPr lang="en-US" sz="2000" kern="1200">
                          <a:effectLst/>
                        </a:rPr>
                        <a:t>Viết chưa đúng, chưa đẹp</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484140186"/>
                  </a:ext>
                </a:extLst>
              </a:tr>
              <a:tr h="188595">
                <a:tc>
                  <a:txBody>
                    <a:bodyPr/>
                    <a:lstStyle/>
                    <a:p>
                      <a:pPr algn="ctr" fontAlgn="base">
                        <a:spcAft>
                          <a:spcPts val="0"/>
                        </a:spcAft>
                      </a:pPr>
                      <a:r>
                        <a:rPr lang="en-US" sz="2000">
                          <a:effectLst/>
                        </a:rPr>
                        <a:t>30</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fontAlgn="base">
                        <a:spcAft>
                          <a:spcPts val="0"/>
                        </a:spcAft>
                      </a:pPr>
                      <a:r>
                        <a:rPr lang="en-US" sz="2000" kern="1200" dirty="0">
                          <a:effectLst/>
                        </a:rPr>
                        <a:t>7</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fontAlgn="base">
                        <a:spcAft>
                          <a:spcPts val="0"/>
                        </a:spcAft>
                      </a:pPr>
                      <a:r>
                        <a:rPr lang="en-US" sz="2000" kern="1200" dirty="0">
                          <a:effectLst/>
                        </a:rPr>
                        <a:t>10</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fontAlgn="base">
                        <a:spcAft>
                          <a:spcPts val="0"/>
                        </a:spcAft>
                      </a:pPr>
                      <a:r>
                        <a:rPr lang="en-US" sz="2000" dirty="0">
                          <a:effectLst/>
                        </a:rPr>
                        <a:t>8</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fontAlgn="base">
                        <a:spcAft>
                          <a:spcPts val="0"/>
                        </a:spcAft>
                      </a:pPr>
                      <a:r>
                        <a:rPr lang="en-US" sz="2000" kern="1200" dirty="0">
                          <a:effectLst/>
                        </a:rPr>
                        <a:t>5</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246870275"/>
                  </a:ext>
                </a:extLst>
              </a:tr>
            </a:tbl>
          </a:graphicData>
        </a:graphic>
      </p:graphicFrame>
      <p:sp>
        <p:nvSpPr>
          <p:cNvPr id="7" name="Rectangle 6"/>
          <p:cNvSpPr/>
          <p:nvPr/>
        </p:nvSpPr>
        <p:spPr>
          <a:xfrm>
            <a:off x="414779" y="2749076"/>
            <a:ext cx="11651530" cy="1384995"/>
          </a:xfrm>
          <a:prstGeom prst="rect">
            <a:avLst/>
          </a:prstGeom>
        </p:spPr>
        <p:txBody>
          <a:bodyPr wrap="square">
            <a:spAutoFit/>
          </a:bodyPr>
          <a:lstStyle/>
          <a:p>
            <a:pPr algn="just">
              <a:spcAft>
                <a:spcPts val="0"/>
              </a:spcAft>
            </a:pPr>
            <a:r>
              <a:rPr lang="en-US" sz="2800" dirty="0" err="1">
                <a:latin typeface="Times New Roman" panose="02020603050405020304" pitchFamily="18" charset="0"/>
                <a:ea typeface="Times New Roman" panose="02020603050405020304" pitchFamily="18" charset="0"/>
              </a:rPr>
              <a:t>Ngoài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những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kết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quả</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đã</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đạt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được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như</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thống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kê</a:t>
            </a:r>
            <a:r>
              <a:rPr lang="en-US" sz="2800" dirty="0">
                <a:latin typeface="Times New Roman" panose="02020603050405020304" pitchFamily="18" charset="0"/>
                <a:ea typeface="Times New Roman" panose="02020603050405020304" pitchFamily="18" charset="0"/>
              </a:rPr>
              <a:t> ở </a:t>
            </a:r>
            <a:r>
              <a:rPr lang="en-US" sz="2800" dirty="0" err="1">
                <a:latin typeface="Times New Roman" panose="02020603050405020304" pitchFamily="18" charset="0"/>
                <a:ea typeface="Times New Roman" panose="02020603050405020304" pitchFamily="18" charset="0"/>
              </a:rPr>
              <a:t>trên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việc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rèn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luyện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chữ</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viết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còn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có</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dụng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đem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lại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hứng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thú</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học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tập</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em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Nhiều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em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bắt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đầu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cố</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gắng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nỗ</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lực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có</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tính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kiên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trì</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chịu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khó</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cao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yêu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thích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tập</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viết</a:t>
            </a:r>
            <a:r>
              <a:rPr lang="en-US" sz="2800" dirty="0">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grpSp>
        <p:nvGrpSpPr>
          <p:cNvPr id="10" name="Group 9"/>
          <p:cNvGrpSpPr/>
          <p:nvPr/>
        </p:nvGrpSpPr>
        <p:grpSpPr>
          <a:xfrm>
            <a:off x="1390836" y="4134069"/>
            <a:ext cx="10067445" cy="2723930"/>
            <a:chOff x="1390836" y="4134069"/>
            <a:chExt cx="10067445" cy="2723930"/>
          </a:xfrm>
        </p:grpSpPr>
        <p:pic>
          <p:nvPicPr>
            <p:cNvPr id="8" name="Picture 7"/>
            <p:cNvPicPr/>
            <p:nvPr/>
          </p:nvPicPr>
          <p:blipFill>
            <a:blip r:embed="rId2"/>
            <a:stretch>
              <a:fillRect/>
            </a:stretch>
          </p:blipFill>
          <p:spPr>
            <a:xfrm>
              <a:off x="6561055" y="4134069"/>
              <a:ext cx="4897226" cy="2723929"/>
            </a:xfrm>
            <a:prstGeom prst="rect">
              <a:avLst/>
            </a:prstGeom>
          </p:spPr>
        </p:pic>
        <p:pic>
          <p:nvPicPr>
            <p:cNvPr id="9" name="Picture 8"/>
            <p:cNvPicPr/>
            <p:nvPr/>
          </p:nvPicPr>
          <p:blipFill>
            <a:blip r:embed="rId3"/>
            <a:stretch>
              <a:fillRect/>
            </a:stretch>
          </p:blipFill>
          <p:spPr>
            <a:xfrm>
              <a:off x="1390836" y="4134070"/>
              <a:ext cx="4993781" cy="2723929"/>
            </a:xfrm>
            <a:prstGeom prst="rect">
              <a:avLst/>
            </a:prstGeom>
          </p:spPr>
        </p:pic>
      </p:grpSp>
    </p:spTree>
    <p:extLst>
      <p:ext uri="{BB962C8B-B14F-4D97-AF65-F5344CB8AC3E}">
        <p14:creationId xmlns:p14="http://schemas.microsoft.com/office/powerpoint/2010/main" val="135932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inVertical)">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0256" y="614996"/>
            <a:ext cx="12031744" cy="5684633"/>
          </a:xfrm>
          <a:prstGeom prst="rect">
            <a:avLst/>
          </a:prstGeom>
        </p:spPr>
        <p:txBody>
          <a:bodyPr wrap="square">
            <a:spAutoFit/>
          </a:bodyPr>
          <a:lstStyle/>
          <a:p>
            <a:pPr algn="just">
              <a:lnSpc>
                <a:spcPct val="115000"/>
              </a:lnSpc>
              <a:spcAft>
                <a:spcPts val="0"/>
              </a:spcAft>
            </a:pPr>
            <a:r>
              <a:rPr lang="nl-NL" sz="2400" dirty="0">
                <a:latin typeface="Times New Roman" panose="02020603050405020304" pitchFamily="18" charset="0"/>
                <a:ea typeface="Times New Roman" panose="02020603050405020304" pitchFamily="18" charset="0"/>
              </a:rPr>
              <a:t> </a:t>
            </a:r>
            <a:r>
              <a:rPr lang="nl-NL" sz="2400" dirty="0" smtClean="0">
                <a:latin typeface="Times New Roman" panose="02020603050405020304" pitchFamily="18" charset="0"/>
                <a:ea typeface="Times New Roman" panose="02020603050405020304" pitchFamily="18" charset="0"/>
              </a:rPr>
              <a:t>                </a:t>
            </a:r>
            <a:r>
              <a:rPr lang="nl-NL" sz="3200" b="1" dirty="0" smtClean="0">
                <a:latin typeface="Times New Roman" panose="02020603050405020304" pitchFamily="18" charset="0"/>
                <a:ea typeface="Times New Roman" panose="02020603050405020304" pitchFamily="18" charset="0"/>
              </a:rPr>
              <a:t>b.</a:t>
            </a:r>
            <a:r>
              <a:rPr lang="en-US" sz="3200" b="1" dirty="0" err="1">
                <a:latin typeface="Times New Roman" panose="02020603050405020304" pitchFamily="18" charset="0"/>
                <a:ea typeface="Times New Roman" panose="02020603050405020304" pitchFamily="18" charset="0"/>
              </a:rPr>
              <a:t>Kết</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luận</a:t>
            </a:r>
            <a:r>
              <a:rPr lang="en-US" sz="3200" b="1" dirty="0">
                <a:latin typeface="Times New Roman" panose="02020603050405020304" pitchFamily="18" charset="0"/>
                <a:ea typeface="Times New Roman" panose="02020603050405020304" pitchFamily="18" charset="0"/>
              </a:rPr>
              <a:t>:</a:t>
            </a:r>
            <a:endParaRPr lang="en-US" sz="3200" dirty="0">
              <a:latin typeface="Times New Roman" panose="02020603050405020304" pitchFamily="18" charset="0"/>
              <a:ea typeface="Times New Roman" panose="02020603050405020304" pitchFamily="18" charset="0"/>
            </a:endParaRPr>
          </a:p>
          <a:p>
            <a:pPr algn="just">
              <a:lnSpc>
                <a:spcPct val="115000"/>
              </a:lnSpc>
              <a:spcAft>
                <a:spcPts val="0"/>
              </a:spcAft>
              <a:tabLst>
                <a:tab pos="-1143000" algn="l"/>
              </a:tabLst>
            </a:pPr>
            <a:r>
              <a:rPr lang="en-US" sz="2400" dirty="0">
                <a:latin typeface="Times New Roman" panose="02020603050405020304" pitchFamily="18" charset="0"/>
                <a:ea typeface="Times New Roman" panose="02020603050405020304" pitchFamily="18" charset="0"/>
              </a:rPr>
              <a:t>   </a:t>
            </a:r>
            <a:r>
              <a:rPr lang="en-US" sz="2000" dirty="0">
                <a:latin typeface="Times New Roman" panose="02020603050405020304" pitchFamily="18" charset="0"/>
                <a:ea typeface="Times New Roman" panose="02020603050405020304" pitchFamily="18" charset="0"/>
              </a:rPr>
              <a:t>- Qua </a:t>
            </a:r>
            <a:r>
              <a:rPr lang="en-US" sz="2000" dirty="0" err="1">
                <a:latin typeface="Times New Roman" panose="02020603050405020304" pitchFamily="18" charset="0"/>
                <a:ea typeface="Times New Roman" panose="02020603050405020304" pitchFamily="18" charset="0"/>
              </a:rPr>
              <a:t>một</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thời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gian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áp</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dụng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tôi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thấy</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học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sinh</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lớp</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có</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những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chuyển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biến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rõ</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rệt</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về</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chữ</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viết</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Viết</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nắn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nót</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cẩn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thận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đã</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thành</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thói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quen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của</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học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sinh</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Các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em</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luôn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tự</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giác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trong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học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tập</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sách</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vở</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luôn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giữ</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sạch</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đẹp</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Vở</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viết</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của</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học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sinh</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đảm</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bảo</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chất</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lượng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chữ</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viết</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đúng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mẫu</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tốc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độ</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viết</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đúng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quy</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định</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Bản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thân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giáo</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viên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khi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dạy</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cũng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thấy</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hứng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thú</a:t>
            </a:r>
            <a:r>
              <a:rPr lang="en-US" sz="2000" dirty="0">
                <a:latin typeface="Times New Roman" panose="02020603050405020304" pitchFamily="18" charset="0"/>
                <a:ea typeface="Times New Roman" panose="02020603050405020304" pitchFamily="18" charset="0"/>
              </a:rPr>
              <a:t>, say </a:t>
            </a:r>
            <a:r>
              <a:rPr lang="en-US" sz="2000" dirty="0" err="1">
                <a:latin typeface="Times New Roman" panose="02020603050405020304" pitchFamily="18" charset="0"/>
                <a:ea typeface="Times New Roman" panose="02020603050405020304" pitchFamily="18" charset="0"/>
              </a:rPr>
              <a:t>sưa</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nâng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cao</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chất</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lượng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giờ</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dạy</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tốt</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hơn</a:t>
            </a:r>
            <a:r>
              <a:rPr lang="en-US" sz="2000" dirty="0">
                <a:latin typeface="Times New Roman" panose="02020603050405020304" pitchFamily="18" charset="0"/>
                <a:ea typeface="Times New Roman" panose="02020603050405020304" pitchFamily="18" charset="0"/>
              </a:rPr>
              <a:t>.</a:t>
            </a:r>
          </a:p>
          <a:p>
            <a:pPr algn="just">
              <a:lnSpc>
                <a:spcPct val="115000"/>
              </a:lnSpc>
              <a:spcAft>
                <a:spcPts val="0"/>
              </a:spcAft>
              <a:tabLst>
                <a:tab pos="-1143000" algn="l"/>
              </a:tabLst>
            </a:pPr>
            <a:r>
              <a:rPr lang="en-US" sz="2000" dirty="0">
                <a:latin typeface="Times New Roman" panose="02020603050405020304" pitchFamily="18" charset="0"/>
                <a:ea typeface="Times New Roman" panose="02020603050405020304" pitchFamily="18" charset="0"/>
              </a:rPr>
              <a:t>   - </a:t>
            </a:r>
            <a:r>
              <a:rPr lang="en-US" sz="2000" dirty="0" err="1">
                <a:latin typeface="Times New Roman" panose="02020603050405020304" pitchFamily="18" charset="0"/>
                <a:ea typeface="Times New Roman" panose="02020603050405020304" pitchFamily="18" charset="0"/>
              </a:rPr>
              <a:t>Dạy</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tập</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viết</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chủ</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yếu</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là</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dạy</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kỹ</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thuật</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viết</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chữ</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Như</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vậy</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không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có</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nghĩa</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là</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chỉ</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dạy</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học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đồ</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lại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chữ</a:t>
            </a:r>
            <a:r>
              <a:rPr lang="en-US" sz="2000" dirty="0">
                <a:latin typeface="Times New Roman" panose="02020603050405020304" pitchFamily="18" charset="0"/>
                <a:ea typeface="Times New Roman" panose="02020603050405020304" pitchFamily="18" charset="0"/>
              </a:rPr>
              <a:t>, hay </a:t>
            </a:r>
            <a:r>
              <a:rPr lang="en-US" sz="2000" dirty="0" err="1">
                <a:latin typeface="Times New Roman" panose="02020603050405020304" pitchFamily="18" charset="0"/>
                <a:ea typeface="Times New Roman" panose="02020603050405020304" pitchFamily="18" charset="0"/>
              </a:rPr>
              <a:t>chép</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lại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mẫu</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chữ</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mà</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quan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trọng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hơn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là</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dạy</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cho</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học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sinh</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quy</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trình</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tạo</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ra</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chữ</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và</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sử</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dụng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chữ</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Nghĩa</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là</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phải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tích</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hợp</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giữa</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dạy</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tập</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viết</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và</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dạy</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học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vần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tập</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đọc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và</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dạy</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chính</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tả</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các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môn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này</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có</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quan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hệ</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hữu</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cơ</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với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nhau</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Trong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đó</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tập</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viết</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giữ</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vai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trò</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công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cụ</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Học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sinh</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không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thể</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viết</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đúng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nếu</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như</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phát</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âm</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đánh</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vần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không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chuẩn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cũng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như</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không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nắm</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được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một</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số</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quy</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tắc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chính</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tả</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ngay</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từ</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lớp</a:t>
            </a:r>
            <a:r>
              <a:rPr lang="en-US" sz="2000" dirty="0">
                <a:latin typeface="Times New Roman" panose="02020603050405020304" pitchFamily="18" charset="0"/>
                <a:ea typeface="Times New Roman" panose="02020603050405020304" pitchFamily="18" charset="0"/>
              </a:rPr>
              <a:t> 1. Cho </a:t>
            </a:r>
            <a:r>
              <a:rPr lang="en-US" sz="2000" dirty="0" err="1">
                <a:latin typeface="Times New Roman" panose="02020603050405020304" pitchFamily="18" charset="0"/>
                <a:ea typeface="Times New Roman" panose="02020603050405020304" pitchFamily="18" charset="0"/>
              </a:rPr>
              <a:t>nên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đòi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hỏi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giáo</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viên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phải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có</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một</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phương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pháp</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làm</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việc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khoa</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học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với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lòng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yêu</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nghề</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mến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trẻ</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cao</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và</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phải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có</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tính</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kiên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trì</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cẩn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thận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tỉ</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mỉ</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thì</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mới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mong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rằng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chất</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lượng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chữ</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viết</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ngày</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càng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cao</a:t>
            </a:r>
            <a:r>
              <a:rPr lang="en-US" sz="2000" dirty="0">
                <a:latin typeface="Times New Roman" panose="02020603050405020304" pitchFamily="18" charset="0"/>
                <a:ea typeface="Times New Roman" panose="02020603050405020304" pitchFamily="18" charset="0"/>
              </a:rPr>
              <a:t>.</a:t>
            </a:r>
          </a:p>
          <a:p>
            <a:pPr algn="just">
              <a:lnSpc>
                <a:spcPct val="115000"/>
              </a:lnSpc>
              <a:spcAft>
                <a:spcPts val="0"/>
              </a:spcAft>
              <a:tabLst>
                <a:tab pos="-1143000" algn="l"/>
              </a:tabLst>
            </a:pPr>
            <a:r>
              <a:rPr lang="en-US" sz="2000" dirty="0" err="1">
                <a:latin typeface="Times New Roman" panose="02020603050405020304" pitchFamily="18" charset="0"/>
                <a:ea typeface="Times New Roman" panose="02020603050405020304" pitchFamily="18" charset="0"/>
              </a:rPr>
              <a:t>Trên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đây</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là</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những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nhận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thức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mang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tính</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chủ</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quan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kết</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hợp</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với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tài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liệu</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tham</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khảo</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chuyên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ngành</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bản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thân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tôi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cũng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tự</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đặt</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cho</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mình</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những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biện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pháp</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chủ</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yếu</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nhằm</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góp</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phần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giáo</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dục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học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sinh</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theo</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phương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châm</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toàn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diện</a:t>
            </a:r>
            <a:r>
              <a:rPr lang="en-US" sz="2000" dirty="0">
                <a:latin typeface="Times New Roman" panose="02020603050405020304" pitchFamily="18" charset="0"/>
                <a:ea typeface="Times New Roman" panose="02020603050405020304" pitchFamily="18" charset="0"/>
              </a:rPr>
              <a:t>.</a:t>
            </a:r>
          </a:p>
          <a:p>
            <a:pPr marL="228600" algn="just">
              <a:lnSpc>
                <a:spcPct val="115000"/>
              </a:lnSpc>
              <a:spcAft>
                <a:spcPts val="0"/>
              </a:spcAft>
              <a:tabLst>
                <a:tab pos="-1143000" algn="l"/>
              </a:tabLst>
            </a:pPr>
            <a:r>
              <a:rPr lang="en-US" sz="2000" dirty="0" err="1">
                <a:latin typeface="Times New Roman" panose="02020603050405020304" pitchFamily="18" charset="0"/>
                <a:ea typeface="Times New Roman" panose="02020603050405020304" pitchFamily="18" charset="0"/>
              </a:rPr>
              <a:t>Tôi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rất</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mong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sự</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đóng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góp</a:t>
            </a:r>
            <a:r>
              <a:rPr lang="en-US" sz="2000" dirty="0">
                <a:latin typeface="Times New Roman" panose="02020603050405020304" pitchFamily="18" charset="0"/>
                <a:ea typeface="Times New Roman" panose="02020603050405020304" pitchFamily="18" charset="0"/>
              </a:rPr>
              <a:t> ý </a:t>
            </a:r>
            <a:r>
              <a:rPr lang="en-US" sz="2000" dirty="0" err="1">
                <a:latin typeface="Times New Roman" panose="02020603050405020304" pitchFamily="18" charset="0"/>
                <a:ea typeface="Times New Roman" panose="02020603050405020304" pitchFamily="18" charset="0"/>
              </a:rPr>
              <a:t>kiến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nhiệt</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tình</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của</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các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cấp</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lãnh</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đạo</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và</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các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bạn</a:t>
            </a:r>
            <a:r>
              <a:rPr lang="en-US" sz="2000" dirty="0">
                <a:latin typeface="Times New Roman" panose="02020603050405020304" pitchFamily="18" charset="0"/>
                <a:ea typeface="Times New Roman" panose="02020603050405020304" pitchFamily="18" charset="0"/>
              </a:rPr>
              <a:t> </a:t>
            </a:r>
            <a:r>
              <a:rPr lang="en-US" sz="2000" dirty="0" err="1" smtClean="0">
                <a:latin typeface="Times New Roman" panose="02020603050405020304" pitchFamily="18" charset="0"/>
                <a:ea typeface="Times New Roman" panose="02020603050405020304" pitchFamily="18" charset="0"/>
              </a:rPr>
              <a:t>đồng</a:t>
            </a:r>
            <a:r>
              <a:rPr lang="en-US" sz="2000" dirty="0" smtClean="0">
                <a:latin typeface="Times New Roman" panose="02020603050405020304" pitchFamily="18" charset="0"/>
                <a:ea typeface="Times New Roman" panose="02020603050405020304" pitchFamily="18" charset="0"/>
              </a:rPr>
              <a:t> </a:t>
            </a:r>
            <a:r>
              <a:rPr lang="en-US" sz="2000" dirty="0" err="1" smtClean="0">
                <a:latin typeface="Times New Roman" panose="02020603050405020304" pitchFamily="18" charset="0"/>
                <a:ea typeface="Times New Roman" panose="02020603050405020304" pitchFamily="18" charset="0"/>
              </a:rPr>
              <a:t>nghiệp</a:t>
            </a:r>
            <a:r>
              <a:rPr lang="en-US" sz="2000" dirty="0">
                <a:latin typeface="Times New Roman" panose="02020603050405020304" pitchFamily="18" charset="0"/>
                <a:ea typeface="Times New Roman" panose="02020603050405020304" pitchFamily="18" charset="0"/>
              </a:rPr>
              <a:t>.</a:t>
            </a:r>
            <a:endParaRPr lang="en-US" sz="2000" dirty="0"/>
          </a:p>
        </p:txBody>
      </p:sp>
      <p:sp>
        <p:nvSpPr>
          <p:cNvPr id="5" name="Rectangle 4"/>
          <p:cNvSpPr/>
          <p:nvPr/>
        </p:nvSpPr>
        <p:spPr>
          <a:xfrm>
            <a:off x="2896950" y="291313"/>
            <a:ext cx="6975334" cy="32368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accent6"/>
                </a:solidFill>
                <a:latin typeface="Times New Roman" pitchFamily="18" charset="0"/>
                <a:cs typeface="Times New Roman" pitchFamily="18" charset="0"/>
              </a:rPr>
              <a:t>MỘT SỐ GIẢI </a:t>
            </a:r>
            <a:r>
              <a:rPr lang="en-US" b="1" dirty="0" smtClean="0">
                <a:solidFill>
                  <a:schemeClr val="accent6"/>
                </a:solidFill>
                <a:latin typeface="Times New Roman" pitchFamily="18" charset="0"/>
                <a:cs typeface="Times New Roman" pitchFamily="18" charset="0"/>
              </a:rPr>
              <a:t>PHÁP RÈN </a:t>
            </a:r>
            <a:r>
              <a:rPr lang="en-US" b="1" dirty="0">
                <a:solidFill>
                  <a:schemeClr val="accent6"/>
                </a:solidFill>
                <a:latin typeface="Times New Roman" pitchFamily="18" charset="0"/>
                <a:cs typeface="Times New Roman" pitchFamily="18" charset="0"/>
              </a:rPr>
              <a:t>CHỮ VIẾT CHO HỌC SINH LỚP 1</a:t>
            </a:r>
          </a:p>
          <a:p>
            <a:pPr algn="ctr"/>
            <a:endParaRPr lang="en-US" dirty="0"/>
          </a:p>
        </p:txBody>
      </p:sp>
    </p:spTree>
    <p:extLst>
      <p:ext uri="{BB962C8B-B14F-4D97-AF65-F5344CB8AC3E}">
        <p14:creationId xmlns:p14="http://schemas.microsoft.com/office/powerpoint/2010/main" val="17291471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Content Placeholder 4" descr="0-whatdoesedo-powerpoint-background_f1436b6318__960_540"/>
          <p:cNvPicPr>
            <a:picLocks noChangeAspect="1"/>
          </p:cNvPicPr>
          <p:nvPr/>
        </p:nvPicPr>
        <p:blipFill>
          <a:blip r:embed="rId2"/>
          <a:stretch>
            <a:fillRect/>
          </a:stretch>
        </p:blipFill>
        <p:spPr>
          <a:xfrm>
            <a:off x="337123" y="188536"/>
            <a:ext cx="12192635" cy="6858000"/>
          </a:xfrm>
          <a:prstGeom prst="rect">
            <a:avLst/>
          </a:prstGeom>
        </p:spPr>
      </p:pic>
      <p:sp>
        <p:nvSpPr>
          <p:cNvPr id="6" name="Rectangle 5">
            <a:extLst>
              <a:ext uri="{FF2B5EF4-FFF2-40B4-BE49-F238E27FC236}">
                <a16:creationId xmlns:a16="http://schemas.microsoft.com/office/drawing/2014/main" id="{C1AACB72-3894-4597-A7BE-30821216C2F0}"/>
              </a:ext>
            </a:extLst>
          </p:cNvPr>
          <p:cNvSpPr/>
          <p:nvPr/>
        </p:nvSpPr>
        <p:spPr>
          <a:xfrm>
            <a:off x="552038" y="1661897"/>
            <a:ext cx="11272642" cy="1015663"/>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w="11430"/>
                <a:gradFill>
                  <a:gsLst>
                    <a:gs pos="0">
                      <a:srgbClr val="ED7D31">
                        <a:tint val="70000"/>
                        <a:satMod val="245000"/>
                      </a:srgbClr>
                    </a:gs>
                    <a:gs pos="75000">
                      <a:srgbClr val="ED7D31">
                        <a:tint val="90000"/>
                        <a:shade val="60000"/>
                        <a:satMod val="240000"/>
                      </a:srgbClr>
                    </a:gs>
                    <a:gs pos="100000">
                      <a:srgbClr val="ED7D31">
                        <a:tint val="100000"/>
                        <a:shade val="50000"/>
                        <a:satMod val="240000"/>
                      </a:srgbClr>
                    </a:gs>
                  </a:gsLst>
                  <a:lin ang="5400000"/>
                </a:gradFill>
                <a:effectLst>
                  <a:outerShdw blurRad="50800" dist="39000" dir="5460000" algn="tl">
                    <a:srgbClr val="000000">
                      <a:alpha val="38000"/>
                    </a:srgbClr>
                  </a:outerShdw>
                </a:effectLst>
                <a:uLnTx/>
                <a:uFillTx/>
                <a:latin typeface="Calibri" panose="020F0502020204030204"/>
                <a:ea typeface="+mn-ea"/>
                <a:cs typeface="+mn-cs"/>
              </a:rPr>
              <a:t>Chúc</a:t>
            </a:r>
            <a:r>
              <a:rPr kumimoji="0" lang="en-US" sz="6000" b="1" i="0" u="none" strike="noStrike" kern="1200" cap="none" spc="0" normalizeH="0" baseline="0" noProof="0" dirty="0">
                <a:ln w="11430"/>
                <a:gradFill>
                  <a:gsLst>
                    <a:gs pos="0">
                      <a:srgbClr val="ED7D31">
                        <a:tint val="70000"/>
                        <a:satMod val="245000"/>
                      </a:srgbClr>
                    </a:gs>
                    <a:gs pos="75000">
                      <a:srgbClr val="ED7D31">
                        <a:tint val="90000"/>
                        <a:shade val="60000"/>
                        <a:satMod val="240000"/>
                      </a:srgbClr>
                    </a:gs>
                    <a:gs pos="100000">
                      <a:srgbClr val="ED7D31">
                        <a:tint val="100000"/>
                        <a:shade val="50000"/>
                        <a:satMod val="240000"/>
                      </a:srgbClr>
                    </a:gs>
                  </a:gsLst>
                  <a:lin ang="5400000"/>
                </a:gradFill>
                <a:effectLst>
                  <a:outerShdw blurRad="50800" dist="39000" dir="5460000" algn="tl">
                    <a:srgbClr val="000000">
                      <a:alpha val="38000"/>
                    </a:srgbClr>
                  </a:outerShdw>
                </a:effectLst>
                <a:uLnTx/>
                <a:uFillTx/>
                <a:latin typeface="Calibri" panose="020F0502020204030204"/>
                <a:ea typeface="+mn-ea"/>
                <a:cs typeface="+mn-cs"/>
              </a:rPr>
              <a:t> </a:t>
            </a:r>
            <a:r>
              <a:rPr kumimoji="0" lang="en-US" sz="6000" b="1" i="0" u="none" strike="noStrike" kern="1200" cap="none" spc="0" normalizeH="0" baseline="0" noProof="0" dirty="0" err="1">
                <a:ln w="11430"/>
                <a:gradFill>
                  <a:gsLst>
                    <a:gs pos="0">
                      <a:srgbClr val="ED7D31">
                        <a:tint val="70000"/>
                        <a:satMod val="245000"/>
                      </a:srgbClr>
                    </a:gs>
                    <a:gs pos="75000">
                      <a:srgbClr val="ED7D31">
                        <a:tint val="90000"/>
                        <a:shade val="60000"/>
                        <a:satMod val="240000"/>
                      </a:srgbClr>
                    </a:gs>
                    <a:gs pos="100000">
                      <a:srgbClr val="ED7D31">
                        <a:tint val="100000"/>
                        <a:shade val="50000"/>
                        <a:satMod val="240000"/>
                      </a:srgbClr>
                    </a:gs>
                  </a:gsLst>
                  <a:lin ang="5400000"/>
                </a:gradFill>
                <a:effectLst>
                  <a:outerShdw blurRad="50800" dist="39000" dir="5460000" algn="tl">
                    <a:srgbClr val="000000">
                      <a:alpha val="38000"/>
                    </a:srgbClr>
                  </a:outerShdw>
                </a:effectLst>
                <a:uLnTx/>
                <a:uFillTx/>
                <a:latin typeface="Calibri" panose="020F0502020204030204"/>
                <a:ea typeface="+mn-ea"/>
                <a:cs typeface="+mn-cs"/>
              </a:rPr>
              <a:t>hội</a:t>
            </a:r>
            <a:r>
              <a:rPr kumimoji="0" lang="en-US" sz="6000" b="1" i="0" u="none" strike="noStrike" kern="1200" cap="none" spc="0" normalizeH="0" baseline="0" noProof="0" dirty="0">
                <a:ln w="11430"/>
                <a:gradFill>
                  <a:gsLst>
                    <a:gs pos="0">
                      <a:srgbClr val="ED7D31">
                        <a:tint val="70000"/>
                        <a:satMod val="245000"/>
                      </a:srgbClr>
                    </a:gs>
                    <a:gs pos="75000">
                      <a:srgbClr val="ED7D31">
                        <a:tint val="90000"/>
                        <a:shade val="60000"/>
                        <a:satMod val="240000"/>
                      </a:srgbClr>
                    </a:gs>
                    <a:gs pos="100000">
                      <a:srgbClr val="ED7D31">
                        <a:tint val="100000"/>
                        <a:shade val="50000"/>
                        <a:satMod val="240000"/>
                      </a:srgbClr>
                    </a:gs>
                  </a:gsLst>
                  <a:lin ang="5400000"/>
                </a:gradFill>
                <a:effectLst>
                  <a:outerShdw blurRad="50800" dist="39000" dir="5460000" algn="tl">
                    <a:srgbClr val="000000">
                      <a:alpha val="38000"/>
                    </a:srgbClr>
                  </a:outerShdw>
                </a:effectLst>
                <a:uLnTx/>
                <a:uFillTx/>
                <a:latin typeface="Calibri" panose="020F0502020204030204"/>
                <a:ea typeface="+mn-ea"/>
                <a:cs typeface="+mn-cs"/>
              </a:rPr>
              <a:t> </a:t>
            </a:r>
            <a:r>
              <a:rPr kumimoji="0" lang="en-US" sz="6000" b="1" i="0" u="none" strike="noStrike" kern="1200" cap="none" spc="0" normalizeH="0" baseline="0" noProof="0" dirty="0" err="1">
                <a:ln w="11430"/>
                <a:gradFill>
                  <a:gsLst>
                    <a:gs pos="0">
                      <a:srgbClr val="ED7D31">
                        <a:tint val="70000"/>
                        <a:satMod val="245000"/>
                      </a:srgbClr>
                    </a:gs>
                    <a:gs pos="75000">
                      <a:srgbClr val="ED7D31">
                        <a:tint val="90000"/>
                        <a:shade val="60000"/>
                        <a:satMod val="240000"/>
                      </a:srgbClr>
                    </a:gs>
                    <a:gs pos="100000">
                      <a:srgbClr val="ED7D31">
                        <a:tint val="100000"/>
                        <a:shade val="50000"/>
                        <a:satMod val="240000"/>
                      </a:srgbClr>
                    </a:gs>
                  </a:gsLst>
                  <a:lin ang="5400000"/>
                </a:gradFill>
                <a:effectLst>
                  <a:outerShdw blurRad="50800" dist="39000" dir="5460000" algn="tl">
                    <a:srgbClr val="000000">
                      <a:alpha val="38000"/>
                    </a:srgbClr>
                  </a:outerShdw>
                </a:effectLst>
                <a:uLnTx/>
                <a:uFillTx/>
                <a:latin typeface="Calibri" panose="020F0502020204030204"/>
                <a:ea typeface="+mn-ea"/>
                <a:cs typeface="+mn-cs"/>
              </a:rPr>
              <a:t>thi</a:t>
            </a:r>
            <a:r>
              <a:rPr kumimoji="0" lang="en-US" sz="6000" b="1" i="0" u="none" strike="noStrike" kern="1200" cap="none" spc="0" normalizeH="0" baseline="0" noProof="0" dirty="0">
                <a:ln w="11430"/>
                <a:gradFill>
                  <a:gsLst>
                    <a:gs pos="0">
                      <a:srgbClr val="ED7D31">
                        <a:tint val="70000"/>
                        <a:satMod val="245000"/>
                      </a:srgbClr>
                    </a:gs>
                    <a:gs pos="75000">
                      <a:srgbClr val="ED7D31">
                        <a:tint val="90000"/>
                        <a:shade val="60000"/>
                        <a:satMod val="240000"/>
                      </a:srgbClr>
                    </a:gs>
                    <a:gs pos="100000">
                      <a:srgbClr val="ED7D31">
                        <a:tint val="100000"/>
                        <a:shade val="50000"/>
                        <a:satMod val="240000"/>
                      </a:srgbClr>
                    </a:gs>
                  </a:gsLst>
                  <a:lin ang="5400000"/>
                </a:gradFill>
                <a:effectLst>
                  <a:outerShdw blurRad="50800" dist="39000" dir="5460000" algn="tl">
                    <a:srgbClr val="000000">
                      <a:alpha val="38000"/>
                    </a:srgbClr>
                  </a:outerShdw>
                </a:effectLst>
                <a:uLnTx/>
                <a:uFillTx/>
                <a:latin typeface="Calibri" panose="020F0502020204030204"/>
                <a:ea typeface="+mn-ea"/>
                <a:cs typeface="+mn-cs"/>
              </a:rPr>
              <a:t> </a:t>
            </a:r>
            <a:r>
              <a:rPr kumimoji="0" lang="en-US" sz="6000" b="1" i="0" u="none" strike="noStrike" kern="1200" cap="none" spc="0" normalizeH="0" baseline="0" noProof="0" dirty="0" err="1">
                <a:ln w="11430"/>
                <a:gradFill>
                  <a:gsLst>
                    <a:gs pos="0">
                      <a:srgbClr val="ED7D31">
                        <a:tint val="70000"/>
                        <a:satMod val="245000"/>
                      </a:srgbClr>
                    </a:gs>
                    <a:gs pos="75000">
                      <a:srgbClr val="ED7D31">
                        <a:tint val="90000"/>
                        <a:shade val="60000"/>
                        <a:satMod val="240000"/>
                      </a:srgbClr>
                    </a:gs>
                    <a:gs pos="100000">
                      <a:srgbClr val="ED7D31">
                        <a:tint val="100000"/>
                        <a:shade val="50000"/>
                        <a:satMod val="240000"/>
                      </a:srgbClr>
                    </a:gs>
                  </a:gsLst>
                  <a:lin ang="5400000"/>
                </a:gradFill>
                <a:effectLst>
                  <a:outerShdw blurRad="50800" dist="39000" dir="5460000" algn="tl">
                    <a:srgbClr val="000000">
                      <a:alpha val="38000"/>
                    </a:srgbClr>
                  </a:outerShdw>
                </a:effectLst>
                <a:uLnTx/>
                <a:uFillTx/>
                <a:latin typeface="Calibri" panose="020F0502020204030204"/>
                <a:ea typeface="+mn-ea"/>
                <a:cs typeface="+mn-cs"/>
              </a:rPr>
              <a:t>thành</a:t>
            </a:r>
            <a:r>
              <a:rPr kumimoji="0" lang="en-US" sz="6000" b="1" i="0" u="none" strike="noStrike" kern="1200" cap="none" spc="0" normalizeH="0" baseline="0" noProof="0" dirty="0">
                <a:ln w="11430"/>
                <a:gradFill>
                  <a:gsLst>
                    <a:gs pos="0">
                      <a:srgbClr val="ED7D31">
                        <a:tint val="70000"/>
                        <a:satMod val="245000"/>
                      </a:srgbClr>
                    </a:gs>
                    <a:gs pos="75000">
                      <a:srgbClr val="ED7D31">
                        <a:tint val="90000"/>
                        <a:shade val="60000"/>
                        <a:satMod val="240000"/>
                      </a:srgbClr>
                    </a:gs>
                    <a:gs pos="100000">
                      <a:srgbClr val="ED7D31">
                        <a:tint val="100000"/>
                        <a:shade val="50000"/>
                        <a:satMod val="240000"/>
                      </a:srgbClr>
                    </a:gs>
                  </a:gsLst>
                  <a:lin ang="5400000"/>
                </a:gradFill>
                <a:effectLst>
                  <a:outerShdw blurRad="50800" dist="39000" dir="5460000" algn="tl">
                    <a:srgbClr val="000000">
                      <a:alpha val="38000"/>
                    </a:srgbClr>
                  </a:outerShdw>
                </a:effectLst>
                <a:uLnTx/>
                <a:uFillTx/>
                <a:latin typeface="Calibri" panose="020F0502020204030204"/>
                <a:ea typeface="+mn-ea"/>
                <a:cs typeface="+mn-cs"/>
              </a:rPr>
              <a:t> </a:t>
            </a:r>
            <a:r>
              <a:rPr kumimoji="0" lang="en-US" sz="6000" b="1" i="0" u="none" strike="noStrike" kern="1200" cap="none" spc="0" normalizeH="0" baseline="0" noProof="0" dirty="0" err="1">
                <a:ln w="11430"/>
                <a:gradFill>
                  <a:gsLst>
                    <a:gs pos="0">
                      <a:srgbClr val="ED7D31">
                        <a:tint val="70000"/>
                        <a:satMod val="245000"/>
                      </a:srgbClr>
                    </a:gs>
                    <a:gs pos="75000">
                      <a:srgbClr val="ED7D31">
                        <a:tint val="90000"/>
                        <a:shade val="60000"/>
                        <a:satMod val="240000"/>
                      </a:srgbClr>
                    </a:gs>
                    <a:gs pos="100000">
                      <a:srgbClr val="ED7D31">
                        <a:tint val="100000"/>
                        <a:shade val="50000"/>
                        <a:satMod val="240000"/>
                      </a:srgbClr>
                    </a:gs>
                  </a:gsLst>
                  <a:lin ang="5400000"/>
                </a:gradFill>
                <a:effectLst>
                  <a:outerShdw blurRad="50800" dist="39000" dir="5460000" algn="tl">
                    <a:srgbClr val="000000">
                      <a:alpha val="38000"/>
                    </a:srgbClr>
                  </a:outerShdw>
                </a:effectLst>
                <a:uLnTx/>
                <a:uFillTx/>
                <a:latin typeface="Calibri" panose="020F0502020204030204"/>
                <a:ea typeface="+mn-ea"/>
                <a:cs typeface="+mn-cs"/>
              </a:rPr>
              <a:t>công</a:t>
            </a:r>
            <a:r>
              <a:rPr kumimoji="0" lang="en-US" sz="6000" b="1" i="0" u="none" strike="noStrike" kern="1200" cap="none" spc="0" normalizeH="0" baseline="0" noProof="0" dirty="0">
                <a:ln w="11430"/>
                <a:gradFill>
                  <a:gsLst>
                    <a:gs pos="0">
                      <a:srgbClr val="ED7D31">
                        <a:tint val="70000"/>
                        <a:satMod val="245000"/>
                      </a:srgbClr>
                    </a:gs>
                    <a:gs pos="75000">
                      <a:srgbClr val="ED7D31">
                        <a:tint val="90000"/>
                        <a:shade val="60000"/>
                        <a:satMod val="240000"/>
                      </a:srgbClr>
                    </a:gs>
                    <a:gs pos="100000">
                      <a:srgbClr val="ED7D31">
                        <a:tint val="100000"/>
                        <a:shade val="50000"/>
                        <a:satMod val="240000"/>
                      </a:srgbClr>
                    </a:gs>
                  </a:gsLst>
                  <a:lin ang="5400000"/>
                </a:gradFill>
                <a:effectLst>
                  <a:outerShdw blurRad="50800" dist="39000" dir="5460000" algn="tl">
                    <a:srgbClr val="000000">
                      <a:alpha val="38000"/>
                    </a:srgbClr>
                  </a:outerShdw>
                </a:effectLst>
                <a:uLnTx/>
                <a:uFillTx/>
                <a:latin typeface="Calibri" panose="020F0502020204030204"/>
                <a:ea typeface="+mn-ea"/>
                <a:cs typeface="+mn-cs"/>
              </a:rPr>
              <a:t> </a:t>
            </a:r>
            <a:r>
              <a:rPr kumimoji="0" lang="en-US" sz="6000" b="1" i="0" u="none" strike="noStrike" kern="1200" cap="none" spc="0" normalizeH="0" baseline="0" noProof="0" dirty="0" err="1">
                <a:ln w="11430"/>
                <a:gradFill>
                  <a:gsLst>
                    <a:gs pos="0">
                      <a:srgbClr val="ED7D31">
                        <a:tint val="70000"/>
                        <a:satMod val="245000"/>
                      </a:srgbClr>
                    </a:gs>
                    <a:gs pos="75000">
                      <a:srgbClr val="ED7D31">
                        <a:tint val="90000"/>
                        <a:shade val="60000"/>
                        <a:satMod val="240000"/>
                      </a:srgbClr>
                    </a:gs>
                    <a:gs pos="100000">
                      <a:srgbClr val="ED7D31">
                        <a:tint val="100000"/>
                        <a:shade val="50000"/>
                        <a:satMod val="240000"/>
                      </a:srgbClr>
                    </a:gs>
                  </a:gsLst>
                  <a:lin ang="5400000"/>
                </a:gradFill>
                <a:effectLst>
                  <a:outerShdw blurRad="50800" dist="39000" dir="5460000" algn="tl">
                    <a:srgbClr val="000000">
                      <a:alpha val="38000"/>
                    </a:srgbClr>
                  </a:outerShdw>
                </a:effectLst>
                <a:uLnTx/>
                <a:uFillTx/>
                <a:latin typeface="Calibri" panose="020F0502020204030204"/>
                <a:ea typeface="+mn-ea"/>
                <a:cs typeface="+mn-cs"/>
              </a:rPr>
              <a:t>tốt</a:t>
            </a:r>
            <a:r>
              <a:rPr kumimoji="0" lang="en-US" sz="6000" b="1" i="0" u="none" strike="noStrike" kern="1200" cap="none" spc="0" normalizeH="0" baseline="0" noProof="0" dirty="0">
                <a:ln w="11430"/>
                <a:gradFill>
                  <a:gsLst>
                    <a:gs pos="0">
                      <a:srgbClr val="ED7D31">
                        <a:tint val="70000"/>
                        <a:satMod val="245000"/>
                      </a:srgbClr>
                    </a:gs>
                    <a:gs pos="75000">
                      <a:srgbClr val="ED7D31">
                        <a:tint val="90000"/>
                        <a:shade val="60000"/>
                        <a:satMod val="240000"/>
                      </a:srgbClr>
                    </a:gs>
                    <a:gs pos="100000">
                      <a:srgbClr val="ED7D31">
                        <a:tint val="100000"/>
                        <a:shade val="50000"/>
                        <a:satMod val="240000"/>
                      </a:srgbClr>
                    </a:gs>
                  </a:gsLst>
                  <a:lin ang="5400000"/>
                </a:gradFill>
                <a:effectLst>
                  <a:outerShdw blurRad="50800" dist="39000" dir="5460000" algn="tl">
                    <a:srgbClr val="000000">
                      <a:alpha val="38000"/>
                    </a:srgbClr>
                  </a:outerShdw>
                </a:effectLst>
                <a:uLnTx/>
                <a:uFillTx/>
                <a:latin typeface="Calibri" panose="020F0502020204030204"/>
                <a:ea typeface="+mn-ea"/>
                <a:cs typeface="+mn-cs"/>
              </a:rPr>
              <a:t> </a:t>
            </a:r>
            <a:r>
              <a:rPr kumimoji="0" lang="en-US" sz="6000" b="1" i="0" u="none" strike="noStrike" kern="1200" cap="none" spc="0" normalizeH="0" baseline="0" noProof="0" dirty="0" err="1">
                <a:ln w="11430"/>
                <a:gradFill>
                  <a:gsLst>
                    <a:gs pos="0">
                      <a:srgbClr val="ED7D31">
                        <a:tint val="70000"/>
                        <a:satMod val="245000"/>
                      </a:srgbClr>
                    </a:gs>
                    <a:gs pos="75000">
                      <a:srgbClr val="ED7D31">
                        <a:tint val="90000"/>
                        <a:shade val="60000"/>
                        <a:satMod val="240000"/>
                      </a:srgbClr>
                    </a:gs>
                    <a:gs pos="100000">
                      <a:srgbClr val="ED7D31">
                        <a:tint val="100000"/>
                        <a:shade val="50000"/>
                        <a:satMod val="240000"/>
                      </a:srgbClr>
                    </a:gs>
                  </a:gsLst>
                  <a:lin ang="5400000"/>
                </a:gradFill>
                <a:effectLst>
                  <a:outerShdw blurRad="50800" dist="39000" dir="5460000" algn="tl">
                    <a:srgbClr val="000000">
                      <a:alpha val="38000"/>
                    </a:srgbClr>
                  </a:outerShdw>
                </a:effectLst>
                <a:uLnTx/>
                <a:uFillTx/>
                <a:latin typeface="Calibri" panose="020F0502020204030204"/>
                <a:ea typeface="+mn-ea"/>
                <a:cs typeface="+mn-cs"/>
              </a:rPr>
              <a:t>đẹp</a:t>
            </a:r>
            <a:r>
              <a:rPr kumimoji="0" lang="en-US" sz="6000" b="1" i="0" u="none" strike="noStrike" kern="1200" cap="none" spc="0" normalizeH="0" baseline="0" noProof="0" dirty="0">
                <a:ln w="11430"/>
                <a:gradFill>
                  <a:gsLst>
                    <a:gs pos="0">
                      <a:srgbClr val="ED7D31">
                        <a:tint val="70000"/>
                        <a:satMod val="245000"/>
                      </a:srgbClr>
                    </a:gs>
                    <a:gs pos="75000">
                      <a:srgbClr val="ED7D31">
                        <a:tint val="90000"/>
                        <a:shade val="60000"/>
                        <a:satMod val="240000"/>
                      </a:srgbClr>
                    </a:gs>
                    <a:gs pos="100000">
                      <a:srgbClr val="ED7D31">
                        <a:tint val="100000"/>
                        <a:shade val="50000"/>
                        <a:satMod val="240000"/>
                      </a:srgbClr>
                    </a:gs>
                  </a:gsLst>
                  <a:lin ang="5400000"/>
                </a:gradFill>
                <a:effectLst>
                  <a:outerShdw blurRad="50800" dist="39000" dir="5460000" algn="tl">
                    <a:srgbClr val="000000">
                      <a:alpha val="38000"/>
                    </a:srgbClr>
                  </a:outerShdw>
                </a:effectLst>
                <a:uLnTx/>
                <a:uFillTx/>
                <a:latin typeface="Calibri" panose="020F0502020204030204"/>
                <a:ea typeface="+mn-ea"/>
                <a:cs typeface="+mn-cs"/>
              </a:rPr>
              <a:t>!</a:t>
            </a:r>
          </a:p>
        </p:txBody>
      </p:sp>
      <p:sp>
        <p:nvSpPr>
          <p:cNvPr id="7" name="Rectangle 6">
            <a:extLst>
              <a:ext uri="{FF2B5EF4-FFF2-40B4-BE49-F238E27FC236}">
                <a16:creationId xmlns:a16="http://schemas.microsoft.com/office/drawing/2014/main" id="{D5ABDA58-269D-4B83-85DA-259538E5B7B7}"/>
              </a:ext>
            </a:extLst>
          </p:cNvPr>
          <p:cNvSpPr/>
          <p:nvPr/>
        </p:nvSpPr>
        <p:spPr>
          <a:xfrm>
            <a:off x="1094993" y="3248025"/>
            <a:ext cx="10676897" cy="1323439"/>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300" normalizeH="0" baseline="0" noProof="0" dirty="0">
                <a:ln w="11430" cmpd="sng">
                  <a:solidFill>
                    <a:srgbClr val="4472C4">
                      <a:tint val="10000"/>
                    </a:srgbClr>
                  </a:solidFill>
                  <a:prstDash val="solid"/>
                  <a:miter lim="800000"/>
                </a:ln>
                <a:solidFill>
                  <a:srgbClr val="92D050"/>
                </a:solidFill>
                <a:effectLst>
                  <a:glow rad="45500">
                    <a:srgbClr val="4472C4">
                      <a:satMod val="220000"/>
                      <a:alpha val="35000"/>
                    </a:srgbClr>
                  </a:glow>
                </a:effectLst>
                <a:uLnTx/>
                <a:uFillTx/>
                <a:latin typeface="Calibri" panose="020F0502020204030204"/>
                <a:ea typeface="+mn-ea"/>
                <a:cs typeface="+mn-cs"/>
              </a:rPr>
              <a:t>Xin </a:t>
            </a:r>
            <a:r>
              <a:rPr kumimoji="0" lang="en-US" sz="8000" b="1" i="0" u="none" strike="noStrike" kern="1200" cap="none" spc="300" normalizeH="0" baseline="0" noProof="0" dirty="0" err="1">
                <a:ln w="11430" cmpd="sng">
                  <a:solidFill>
                    <a:srgbClr val="4472C4">
                      <a:tint val="10000"/>
                    </a:srgbClr>
                  </a:solidFill>
                  <a:prstDash val="solid"/>
                  <a:miter lim="800000"/>
                </a:ln>
                <a:solidFill>
                  <a:srgbClr val="92D050"/>
                </a:solidFill>
                <a:effectLst>
                  <a:glow rad="45500">
                    <a:srgbClr val="4472C4">
                      <a:satMod val="220000"/>
                      <a:alpha val="35000"/>
                    </a:srgbClr>
                  </a:glow>
                </a:effectLst>
                <a:uLnTx/>
                <a:uFillTx/>
                <a:latin typeface="Calibri" panose="020F0502020204030204"/>
                <a:ea typeface="+mn-ea"/>
                <a:cs typeface="+mn-cs"/>
              </a:rPr>
              <a:t>trân</a:t>
            </a:r>
            <a:r>
              <a:rPr kumimoji="0" lang="en-US" sz="8000" b="1" i="0" u="none" strike="noStrike" kern="1200" cap="none" spc="300" normalizeH="0" baseline="0" noProof="0" dirty="0">
                <a:ln w="11430" cmpd="sng">
                  <a:solidFill>
                    <a:srgbClr val="4472C4">
                      <a:tint val="10000"/>
                    </a:srgbClr>
                  </a:solidFill>
                  <a:prstDash val="solid"/>
                  <a:miter lim="800000"/>
                </a:ln>
                <a:solidFill>
                  <a:srgbClr val="92D050"/>
                </a:solidFill>
                <a:effectLst>
                  <a:glow rad="45500">
                    <a:srgbClr val="4472C4">
                      <a:satMod val="220000"/>
                      <a:alpha val="35000"/>
                    </a:srgbClr>
                  </a:glow>
                </a:effectLst>
                <a:uLnTx/>
                <a:uFillTx/>
                <a:latin typeface="Calibri" panose="020F0502020204030204"/>
                <a:ea typeface="+mn-ea"/>
                <a:cs typeface="+mn-cs"/>
              </a:rPr>
              <a:t> </a:t>
            </a:r>
            <a:r>
              <a:rPr kumimoji="0" lang="en-US" sz="8000" b="1" i="0" u="none" strike="noStrike" kern="1200" cap="none" spc="300" normalizeH="0" baseline="0" noProof="0" dirty="0" err="1">
                <a:ln w="11430" cmpd="sng">
                  <a:solidFill>
                    <a:srgbClr val="4472C4">
                      <a:tint val="10000"/>
                    </a:srgbClr>
                  </a:solidFill>
                  <a:prstDash val="solid"/>
                  <a:miter lim="800000"/>
                </a:ln>
                <a:solidFill>
                  <a:srgbClr val="92D050"/>
                </a:solidFill>
                <a:effectLst>
                  <a:glow rad="45500">
                    <a:srgbClr val="4472C4">
                      <a:satMod val="220000"/>
                      <a:alpha val="35000"/>
                    </a:srgbClr>
                  </a:glow>
                </a:effectLst>
                <a:uLnTx/>
                <a:uFillTx/>
                <a:latin typeface="Calibri" panose="020F0502020204030204"/>
                <a:ea typeface="+mn-ea"/>
                <a:cs typeface="+mn-cs"/>
              </a:rPr>
              <a:t>trọng</a:t>
            </a:r>
            <a:r>
              <a:rPr kumimoji="0" lang="en-US" sz="8000" b="1" i="0" u="none" strike="noStrike" kern="1200" cap="none" spc="300" normalizeH="0" baseline="0" noProof="0" dirty="0">
                <a:ln w="11430" cmpd="sng">
                  <a:solidFill>
                    <a:srgbClr val="4472C4">
                      <a:tint val="10000"/>
                    </a:srgbClr>
                  </a:solidFill>
                  <a:prstDash val="solid"/>
                  <a:miter lim="800000"/>
                </a:ln>
                <a:solidFill>
                  <a:srgbClr val="92D050"/>
                </a:solidFill>
                <a:effectLst>
                  <a:glow rad="45500">
                    <a:srgbClr val="4472C4">
                      <a:satMod val="220000"/>
                      <a:alpha val="35000"/>
                    </a:srgbClr>
                  </a:glow>
                </a:effectLst>
                <a:uLnTx/>
                <a:uFillTx/>
                <a:latin typeface="Calibri" panose="020F0502020204030204"/>
                <a:ea typeface="+mn-ea"/>
                <a:cs typeface="+mn-cs"/>
              </a:rPr>
              <a:t> </a:t>
            </a:r>
            <a:r>
              <a:rPr kumimoji="0" lang="en-US" sz="8000" b="1" i="0" u="none" strike="noStrike" kern="1200" cap="none" spc="300" normalizeH="0" baseline="0" noProof="0" dirty="0" err="1">
                <a:ln w="11430" cmpd="sng">
                  <a:solidFill>
                    <a:srgbClr val="4472C4">
                      <a:tint val="10000"/>
                    </a:srgbClr>
                  </a:solidFill>
                  <a:prstDash val="solid"/>
                  <a:miter lim="800000"/>
                </a:ln>
                <a:solidFill>
                  <a:srgbClr val="92D050"/>
                </a:solidFill>
                <a:effectLst>
                  <a:glow rad="45500">
                    <a:srgbClr val="4472C4">
                      <a:satMod val="220000"/>
                      <a:alpha val="35000"/>
                    </a:srgbClr>
                  </a:glow>
                </a:effectLst>
                <a:uLnTx/>
                <a:uFillTx/>
                <a:latin typeface="Calibri" panose="020F0502020204030204"/>
                <a:ea typeface="+mn-ea"/>
                <a:cs typeface="+mn-cs"/>
              </a:rPr>
              <a:t>cảm</a:t>
            </a:r>
            <a:r>
              <a:rPr kumimoji="0" lang="en-US" sz="8000" b="1" i="0" u="none" strike="noStrike" kern="1200" cap="none" spc="300" normalizeH="0" baseline="0" noProof="0" dirty="0">
                <a:ln w="11430" cmpd="sng">
                  <a:solidFill>
                    <a:srgbClr val="4472C4">
                      <a:tint val="10000"/>
                    </a:srgbClr>
                  </a:solidFill>
                  <a:prstDash val="solid"/>
                  <a:miter lim="800000"/>
                </a:ln>
                <a:solidFill>
                  <a:srgbClr val="92D050"/>
                </a:solidFill>
                <a:effectLst>
                  <a:glow rad="45500">
                    <a:srgbClr val="4472C4">
                      <a:satMod val="220000"/>
                      <a:alpha val="35000"/>
                    </a:srgbClr>
                  </a:glow>
                </a:effectLst>
                <a:uLnTx/>
                <a:uFillTx/>
                <a:latin typeface="Calibri" panose="020F0502020204030204"/>
                <a:ea typeface="+mn-ea"/>
                <a:cs typeface="+mn-cs"/>
              </a:rPr>
              <a:t> </a:t>
            </a:r>
            <a:r>
              <a:rPr kumimoji="0" lang="en-US" sz="8000" b="1" i="0" u="none" strike="noStrike" kern="1200" cap="none" spc="300" normalizeH="0" baseline="0" noProof="0" dirty="0" err="1">
                <a:ln w="11430" cmpd="sng">
                  <a:solidFill>
                    <a:srgbClr val="4472C4">
                      <a:tint val="10000"/>
                    </a:srgbClr>
                  </a:solidFill>
                  <a:prstDash val="solid"/>
                  <a:miter lim="800000"/>
                </a:ln>
                <a:solidFill>
                  <a:srgbClr val="92D050"/>
                </a:solidFill>
                <a:effectLst>
                  <a:glow rad="45500">
                    <a:srgbClr val="4472C4">
                      <a:satMod val="220000"/>
                      <a:alpha val="35000"/>
                    </a:srgbClr>
                  </a:glow>
                </a:effectLst>
                <a:uLnTx/>
                <a:uFillTx/>
                <a:latin typeface="Calibri" panose="020F0502020204030204"/>
                <a:ea typeface="+mn-ea"/>
                <a:cs typeface="+mn-cs"/>
              </a:rPr>
              <a:t>ơn</a:t>
            </a:r>
            <a:r>
              <a:rPr kumimoji="0" lang="en-US" sz="8000" b="1" i="0" u="none" strike="noStrike" kern="1200" cap="none" spc="300" normalizeH="0" baseline="0" noProof="0" dirty="0">
                <a:ln w="11430" cmpd="sng">
                  <a:solidFill>
                    <a:srgbClr val="4472C4">
                      <a:tint val="10000"/>
                    </a:srgbClr>
                  </a:solidFill>
                  <a:prstDash val="solid"/>
                  <a:miter lim="800000"/>
                </a:ln>
                <a:solidFill>
                  <a:srgbClr val="92D050"/>
                </a:solidFill>
                <a:effectLst>
                  <a:glow rad="45500">
                    <a:srgbClr val="4472C4">
                      <a:satMod val="220000"/>
                      <a:alpha val="35000"/>
                    </a:srgbClr>
                  </a:glow>
                </a:effectLst>
                <a:uLnTx/>
                <a:uFillTx/>
                <a:latin typeface="Calibri" panose="020F0502020204030204"/>
                <a:ea typeface="+mn-ea"/>
                <a:cs typeface="+mn-cs"/>
              </a:rPr>
              <a:t>!</a:t>
            </a:r>
          </a:p>
        </p:txBody>
      </p:sp>
    </p:spTree>
    <p:extLst>
      <p:ext uri="{BB962C8B-B14F-4D97-AF65-F5344CB8AC3E}">
        <p14:creationId xmlns:p14="http://schemas.microsoft.com/office/powerpoint/2010/main" val="3155916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in)">
                                      <p:cBhvr>
                                        <p:cTn id="1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05042" y="210392"/>
            <a:ext cx="6975334" cy="32368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accent6"/>
                </a:solidFill>
                <a:latin typeface="Times New Roman" pitchFamily="18" charset="0"/>
                <a:cs typeface="Times New Roman" pitchFamily="18" charset="0"/>
              </a:rPr>
              <a:t>MỘT SỐ GIẢI </a:t>
            </a:r>
            <a:r>
              <a:rPr lang="en-US" b="1" dirty="0" smtClean="0">
                <a:solidFill>
                  <a:schemeClr val="accent6"/>
                </a:solidFill>
                <a:latin typeface="Times New Roman" pitchFamily="18" charset="0"/>
                <a:cs typeface="Times New Roman" pitchFamily="18" charset="0"/>
              </a:rPr>
              <a:t>PHÁP RÈN </a:t>
            </a:r>
            <a:r>
              <a:rPr lang="en-US" b="1" dirty="0">
                <a:solidFill>
                  <a:schemeClr val="accent6"/>
                </a:solidFill>
                <a:latin typeface="Times New Roman" pitchFamily="18" charset="0"/>
                <a:cs typeface="Times New Roman" pitchFamily="18" charset="0"/>
              </a:rPr>
              <a:t>CHỮ VIẾT CHO HỌC SINH LỚP 1</a:t>
            </a:r>
          </a:p>
          <a:p>
            <a:pPr algn="ctr"/>
            <a:endParaRPr lang="en-US" dirty="0"/>
          </a:p>
        </p:txBody>
      </p:sp>
      <p:sp>
        <p:nvSpPr>
          <p:cNvPr id="2" name="Rectangle 1"/>
          <p:cNvSpPr/>
          <p:nvPr/>
        </p:nvSpPr>
        <p:spPr>
          <a:xfrm>
            <a:off x="254524" y="649636"/>
            <a:ext cx="11821211" cy="6186309"/>
          </a:xfrm>
          <a:prstGeom prst="rect">
            <a:avLst/>
          </a:prstGeom>
        </p:spPr>
        <p:txBody>
          <a:bodyPr wrap="square">
            <a:spAutoFit/>
          </a:bodyPr>
          <a:lstStyle/>
          <a:p>
            <a:pPr algn="just">
              <a:lnSpc>
                <a:spcPct val="115000"/>
              </a:lnSpc>
              <a:spcBef>
                <a:spcPts val="2400"/>
              </a:spcBef>
              <a:spcAft>
                <a:spcPts val="600"/>
              </a:spcAft>
            </a:pPr>
            <a:r>
              <a:rPr lang="en-US" sz="3200" b="1" kern="0" dirty="0" smtClean="0">
                <a:latin typeface="Times New Roman" panose="02020603050405020304" pitchFamily="18" charset="0"/>
                <a:ea typeface="Times New Roman" panose="02020603050405020304" pitchFamily="18" charset="0"/>
              </a:rPr>
              <a:t>            I</a:t>
            </a:r>
            <a:r>
              <a:rPr lang="en-US" sz="3200" b="1" kern="0" dirty="0">
                <a:latin typeface="Times New Roman" panose="02020603050405020304" pitchFamily="18" charset="0"/>
                <a:ea typeface="Times New Roman" panose="02020603050405020304" pitchFamily="18" charset="0"/>
              </a:rPr>
              <a:t>. </a:t>
            </a:r>
            <a:r>
              <a:rPr lang="en-US" sz="3200" b="1" u="sng" kern="0" dirty="0">
                <a:latin typeface="Times New Roman" panose="02020603050405020304" pitchFamily="18" charset="0"/>
                <a:ea typeface="Times New Roman" panose="02020603050405020304" pitchFamily="18" charset="0"/>
              </a:rPr>
              <a:t>ĐẶT VẤN ĐỀ</a:t>
            </a:r>
            <a:r>
              <a:rPr lang="en-US" sz="3200" b="1" kern="0" dirty="0">
                <a:latin typeface="Times New Roman" panose="02020603050405020304" pitchFamily="18" charset="0"/>
                <a:ea typeface="Times New Roman" panose="02020603050405020304" pitchFamily="18" charset="0"/>
              </a:rPr>
              <a:t> </a:t>
            </a:r>
          </a:p>
          <a:p>
            <a:pPr indent="457200" algn="just">
              <a:lnSpc>
                <a:spcPct val="115000"/>
              </a:lnSpc>
              <a:spcAft>
                <a:spcPts val="0"/>
              </a:spcAft>
            </a:pPr>
            <a:r>
              <a:rPr lang="en-US" sz="2800" dirty="0">
                <a:latin typeface="Times New Roman" panose="02020603050405020304" pitchFamily="18" charset="0"/>
                <a:ea typeface="Times New Roman" panose="02020603050405020304" pitchFamily="18" charset="0"/>
              </a:rPr>
              <a:t>Theo </a:t>
            </a:r>
            <a:r>
              <a:rPr lang="en-US" sz="2800" dirty="0" err="1">
                <a:latin typeface="Times New Roman" panose="02020603050405020304" pitchFamily="18" charset="0"/>
                <a:ea typeface="Times New Roman" panose="02020603050405020304" pitchFamily="18" charset="0"/>
              </a:rPr>
              <a:t>chương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trình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giáo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dục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phổ</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thông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mới</a:t>
            </a:r>
            <a:r>
              <a:rPr lang="en-US" sz="2800" dirty="0">
                <a:latin typeface="Times New Roman" panose="02020603050405020304" pitchFamily="18" charset="0"/>
                <a:ea typeface="Times New Roman" panose="02020603050405020304" pitchFamily="18" charset="0"/>
              </a:rPr>
              <a:t> 2018, </a:t>
            </a:r>
            <a:r>
              <a:rPr lang="en-US" sz="2800" dirty="0" err="1">
                <a:latin typeface="Times New Roman" panose="02020603050405020304" pitchFamily="18" charset="0"/>
                <a:ea typeface="Times New Roman" panose="02020603050405020304" pitchFamily="18" charset="0"/>
              </a:rPr>
              <a:t>đối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với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phân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môn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Tiếng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Việt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giáo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viên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rèn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học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sinh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năng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lực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Nghe</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nói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đọc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viết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Nhất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học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sinh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lớp</a:t>
            </a:r>
            <a:r>
              <a:rPr lang="en-US" sz="2800" dirty="0">
                <a:latin typeface="Times New Roman" panose="02020603050405020304" pitchFamily="18" charset="0"/>
                <a:ea typeface="Times New Roman" panose="02020603050405020304" pitchFamily="18" charset="0"/>
              </a:rPr>
              <a:t> 1 </a:t>
            </a:r>
            <a:r>
              <a:rPr lang="en-US" sz="2800" dirty="0" err="1">
                <a:latin typeface="Times New Roman" panose="02020603050405020304" pitchFamily="18" charset="0"/>
                <a:ea typeface="Times New Roman" panose="02020603050405020304" pitchFamily="18" charset="0"/>
              </a:rPr>
              <a:t>là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học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sinh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đầu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cấp</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việc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dạy</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em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đọc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viết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rất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quan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trọng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em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đọc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thông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viết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thạo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thì</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em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mới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có</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thể</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học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tốt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được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phân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môn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khác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Chính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vì</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thế</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việc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rèn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học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sinh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viết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đúng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mẫu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đẹp</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nhanh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cơ</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sở</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để</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học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sinh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ghi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chép</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bài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học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tất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cả</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môn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học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khác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tốt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hơn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Đó</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cũng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một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trong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những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nhiệm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vụ</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quan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trọng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góp</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phần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vào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việc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xây</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dựng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mục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tiêu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giáo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dục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toàn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diện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học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sinh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tiểu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học</a:t>
            </a:r>
            <a:r>
              <a:rPr lang="en-US" sz="2800" dirty="0">
                <a:latin typeface="Times New Roman" panose="02020603050405020304" pitchFamily="18" charset="0"/>
                <a:ea typeface="Times New Roman" panose="02020603050405020304" pitchFamily="18" charset="0"/>
              </a:rPr>
              <a: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Trong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mục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tiêu</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giáo</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dục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Tiểu</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học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có</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ghi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Hình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thành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cho</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học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sinh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cơ</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sở</a:t>
            </a:r>
            <a:r>
              <a:rPr lang="en-US" sz="2800" dirty="0">
                <a:solidFill>
                  <a:srgbClr val="000000"/>
                </a:solidFill>
                <a:latin typeface="Times New Roman" panose="02020603050405020304" pitchFamily="18" charset="0"/>
                <a:ea typeface="Times New Roman" panose="02020603050405020304" pitchFamily="18" charset="0"/>
              </a:rPr>
              <a:t> ban </a:t>
            </a:r>
            <a:r>
              <a:rPr lang="en-US" sz="2800" dirty="0" err="1">
                <a:solidFill>
                  <a:srgbClr val="000000"/>
                </a:solidFill>
                <a:latin typeface="Times New Roman" panose="02020603050405020304" pitchFamily="18" charset="0"/>
                <a:ea typeface="Times New Roman" panose="02020603050405020304" pitchFamily="18" charset="0"/>
              </a:rPr>
              <a:t>đầu</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cho</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sự</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phát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triển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đúng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đắn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và</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lâu</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dài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về</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tình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cảm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trí</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tuệ</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thể</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chất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và</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kĩ</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năng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cơ</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bản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để</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học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tiếp</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trung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học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và</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vào</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cuộc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sống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lao</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động</a:t>
            </a:r>
            <a:r>
              <a:rPr lang="en-US" sz="2800" dirty="0">
                <a:solidFill>
                  <a:srgbClr val="000000"/>
                </a:solidFill>
                <a:latin typeface="Times New Roman" panose="02020603050405020304" pitchFamily="18" charset="0"/>
                <a:ea typeface="Times New Roman" panose="02020603050405020304" pitchFamily="18" charset="0"/>
              </a:rPr>
              <a:t>”. </a:t>
            </a:r>
            <a:endParaRPr lang="en-US" sz="2800" dirty="0">
              <a:latin typeface="Times New Roman" panose="02020603050405020304" pitchFamily="18" charset="0"/>
              <a:ea typeface="Times New Roman" panose="02020603050405020304" pitchFamily="18" charset="0"/>
            </a:endParaRPr>
          </a:p>
        </p:txBody>
      </p:sp>
      <p:sp>
        <p:nvSpPr>
          <p:cNvPr id="6" name="Freeform 24"/>
          <p:cNvSpPr/>
          <p:nvPr/>
        </p:nvSpPr>
        <p:spPr>
          <a:xfrm rot="18482969" flipH="1">
            <a:off x="11123523" y="5813750"/>
            <a:ext cx="792152" cy="1457845"/>
          </a:xfrm>
          <a:custGeom>
            <a:avLst/>
            <a:gdLst/>
            <a:ahLst/>
            <a:cxnLst/>
            <a:rect l="l" t="t" r="r" b="b"/>
            <a:pathLst>
              <a:path w="4745315" h="6869390">
                <a:moveTo>
                  <a:pt x="4745314" y="0"/>
                </a:moveTo>
                <a:lnTo>
                  <a:pt x="0" y="0"/>
                </a:lnTo>
                <a:lnTo>
                  <a:pt x="0" y="6869390"/>
                </a:lnTo>
                <a:lnTo>
                  <a:pt x="4745314" y="6869390"/>
                </a:lnTo>
                <a:lnTo>
                  <a:pt x="4745314" y="0"/>
                </a:lnTo>
                <a:close/>
              </a:path>
            </a:pathLst>
          </a:custGeom>
          <a:blipFill>
            <a:blip r:embed="rId2"/>
            <a:stretch>
              <a:fillRect t="-1841" b="-1841"/>
            </a:stretch>
          </a:blipFill>
        </p:spPr>
      </p:sp>
      <p:sp>
        <p:nvSpPr>
          <p:cNvPr id="3" name="Rectangle 2"/>
          <p:cNvSpPr/>
          <p:nvPr/>
        </p:nvSpPr>
        <p:spPr>
          <a:xfrm>
            <a:off x="254524" y="1366887"/>
            <a:ext cx="11937475" cy="546905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3000" dirty="0" err="1">
                <a:solidFill>
                  <a:srgbClr val="000000"/>
                </a:solidFill>
                <a:latin typeface="Times New Roman" panose="02020603050405020304" pitchFamily="18" charset="0"/>
                <a:ea typeface="Times New Roman" panose="02020603050405020304" pitchFamily="18" charset="0"/>
              </a:rPr>
              <a:t>Một</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trong</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những</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kĩ</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năng</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cơ</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bản</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của</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học</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sinh</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Tiểu</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học</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là</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viết</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chữ</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Trong</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quá</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trình</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dạy</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học</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tôi</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luôn</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rèn</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cho</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các</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em</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các</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kĩ</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năng</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Nghe</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nói</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đọc</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viết</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Nhưng</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bên</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cạnh</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đó</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tôi</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luôn</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luôn</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chú</a:t>
            </a:r>
            <a:r>
              <a:rPr lang="en-US" sz="3000" dirty="0">
                <a:solidFill>
                  <a:srgbClr val="000000"/>
                </a:solidFill>
                <a:latin typeface="Times New Roman" panose="02020603050405020304" pitchFamily="18" charset="0"/>
                <a:ea typeface="Times New Roman" panose="02020603050405020304" pitchFamily="18" charset="0"/>
              </a:rPr>
              <a:t> ý </a:t>
            </a:r>
            <a:r>
              <a:rPr lang="en-US" sz="3000" dirty="0" err="1">
                <a:solidFill>
                  <a:srgbClr val="000000"/>
                </a:solidFill>
                <a:latin typeface="Times New Roman" panose="02020603050405020304" pitchFamily="18" charset="0"/>
                <a:ea typeface="Times New Roman" panose="02020603050405020304" pitchFamily="18" charset="0"/>
              </a:rPr>
              <a:t>rèn</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kĩ</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năng</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viết</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chữ</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cho</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học</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sinh</a:t>
            </a:r>
            <a:r>
              <a:rPr lang="en-US" sz="3000" dirty="0">
                <a:solidFill>
                  <a:srgbClr val="000000"/>
                </a:solidFill>
                <a:latin typeface="Times New Roman" panose="02020603050405020304" pitchFamily="18" charset="0"/>
                <a:ea typeface="Times New Roman" panose="02020603050405020304" pitchFamily="18" charset="0"/>
              </a:rPr>
              <a:t>.</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Đọc</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thông</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viết</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thạo</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là</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hai</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kĩ</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năng</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không</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thể</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thiếu</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và</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cần</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phải</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đạt</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của</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học</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sinh</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tiểu</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học</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vì</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vậy</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nó</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có</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quan</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hệ</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mật</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thiết</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với</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nhau</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và</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không</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thể</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tách</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rời</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nhau</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Viết</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đúng</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đẹp</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học</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sinh</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sẽ</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có</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điều</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kiện</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ghi</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chép</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bài</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của</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tất</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cả</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các</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môn</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tốt</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hơn</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Ngoài</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viết</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chữ</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đẹp</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còn</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góp</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phần</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quan</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trọng</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vào</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việc</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rèn</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luyện</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cho</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học</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sinh</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những</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phẩm</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chất</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đạo</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đức</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tốt</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như</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tính</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cẩn</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thận</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tinh</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thần</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kỉ</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thuật</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và</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óc</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thẩm</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mĩ</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Dạy</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cho</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học</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sinh</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viết</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đúng</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viết</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cẩn</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thận</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viết</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đẹp</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là</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góp</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phần</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rèn</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luyện</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cho</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các</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em</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tính</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cẩn</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thận</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lòng</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tự</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trọng</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đối</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với</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mình</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cũng</a:t>
            </a:r>
            <a:r>
              <a:rPr lang="en-US" sz="3000" dirty="0">
                <a:latin typeface="Times New Roman" panose="02020603050405020304" pitchFamily="18" charset="0"/>
                <a:ea typeface="Times New Roman" panose="02020603050405020304" pitchFamily="18" charset="0"/>
              </a:rPr>
              <a:t> </a:t>
            </a:r>
            <a:r>
              <a:rPr lang="en-US" sz="3000" dirty="0" err="1" smtClean="0">
                <a:latin typeface="Times New Roman" panose="02020603050405020304" pitchFamily="18" charset="0"/>
                <a:ea typeface="Times New Roman" panose="02020603050405020304" pitchFamily="18" charset="0"/>
              </a:rPr>
              <a:t>như</a:t>
            </a:r>
            <a:r>
              <a:rPr lang="en-US" sz="3000" dirty="0" smtClean="0">
                <a:latin typeface="Times New Roman" panose="02020603050405020304" pitchFamily="18" charset="0"/>
                <a:ea typeface="Times New Roman" panose="02020603050405020304" pitchFamily="18" charset="0"/>
              </a:rPr>
              <a:t> </a:t>
            </a:r>
            <a:r>
              <a:rPr lang="en-US" sz="3000" dirty="0" err="1" smtClean="0">
                <a:latin typeface="Times New Roman" panose="02020603050405020304" pitchFamily="18" charset="0"/>
                <a:ea typeface="Times New Roman" panose="02020603050405020304" pitchFamily="18" charset="0"/>
              </a:rPr>
              <a:t>người</a:t>
            </a:r>
            <a:r>
              <a:rPr lang="en-US" sz="3000" dirty="0" smtClean="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khác</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khi</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đọc</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bài</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vở</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của</a:t>
            </a:r>
            <a:r>
              <a:rPr lang="en-US" sz="3000" dirty="0">
                <a:latin typeface="Times New Roman" panose="02020603050405020304" pitchFamily="18" charset="0"/>
                <a:ea typeface="Times New Roman" panose="02020603050405020304" pitchFamily="18" charset="0"/>
              </a:rPr>
              <a:t> </a:t>
            </a:r>
            <a:r>
              <a:rPr lang="en-US" sz="3000" dirty="0" err="1" smtClean="0">
                <a:latin typeface="Times New Roman" panose="02020603050405020304" pitchFamily="18" charset="0"/>
                <a:ea typeface="Times New Roman" panose="02020603050405020304" pitchFamily="18" charset="0"/>
              </a:rPr>
              <a:t>mình</a:t>
            </a:r>
            <a:endParaRPr lang="en-US" sz="30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2167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840306" y="258945"/>
            <a:ext cx="6975334" cy="32368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accent6"/>
                </a:solidFill>
                <a:latin typeface="Times New Roman" pitchFamily="18" charset="0"/>
                <a:cs typeface="Times New Roman" pitchFamily="18" charset="0"/>
              </a:rPr>
              <a:t>MỘT SỐ GIẢI </a:t>
            </a:r>
            <a:r>
              <a:rPr lang="en-US" b="1" dirty="0" smtClean="0">
                <a:solidFill>
                  <a:schemeClr val="accent6"/>
                </a:solidFill>
                <a:latin typeface="Times New Roman" pitchFamily="18" charset="0"/>
                <a:cs typeface="Times New Roman" pitchFamily="18" charset="0"/>
              </a:rPr>
              <a:t>PHÁP RÈN </a:t>
            </a:r>
            <a:r>
              <a:rPr lang="en-US" b="1" dirty="0">
                <a:solidFill>
                  <a:schemeClr val="accent6"/>
                </a:solidFill>
                <a:latin typeface="Times New Roman" pitchFamily="18" charset="0"/>
                <a:cs typeface="Times New Roman" pitchFamily="18" charset="0"/>
              </a:rPr>
              <a:t>CHỮ VIẾT CHO HỌC SINH LỚP 1</a:t>
            </a:r>
          </a:p>
          <a:p>
            <a:pPr algn="ctr"/>
            <a:endParaRPr lang="en-US" dirty="0"/>
          </a:p>
        </p:txBody>
      </p:sp>
      <p:sp>
        <p:nvSpPr>
          <p:cNvPr id="2" name="Rectangle 1"/>
          <p:cNvSpPr/>
          <p:nvPr/>
        </p:nvSpPr>
        <p:spPr>
          <a:xfrm>
            <a:off x="301658" y="1165503"/>
            <a:ext cx="11764651" cy="5006883"/>
          </a:xfrm>
          <a:prstGeom prst="rect">
            <a:avLst/>
          </a:prstGeom>
        </p:spPr>
        <p:txBody>
          <a:bodyPr wrap="square">
            <a:spAutoFit/>
          </a:bodyPr>
          <a:lstStyle/>
          <a:p>
            <a:pPr algn="just">
              <a:lnSpc>
                <a:spcPct val="115000"/>
              </a:lnSpc>
              <a:spcAft>
                <a:spcPts val="0"/>
              </a:spcAft>
            </a:pPr>
            <a:r>
              <a:rPr lang="en-US" dirty="0">
                <a:latin typeface="Times New Roman" panose="02020603050405020304" pitchFamily="18" charset="0"/>
                <a:ea typeface="Times New Roman" panose="02020603050405020304" pitchFamily="18" charset="0"/>
              </a:rPr>
              <a:t> </a:t>
            </a:r>
            <a:r>
              <a:rPr lang="en-US" sz="2800" dirty="0">
                <a:latin typeface="Times New Roman" panose="02020603050405020304" pitchFamily="18" charset="0"/>
                <a:ea typeface="Times New Roman" panose="02020603050405020304" pitchFamily="18" charset="0"/>
              </a:rPr>
              <a:t>Qua </a:t>
            </a:r>
            <a:r>
              <a:rPr lang="en-US" sz="2800" dirty="0" err="1">
                <a:latin typeface="Times New Roman" panose="02020603050405020304" pitchFamily="18" charset="0"/>
                <a:ea typeface="Times New Roman" panose="02020603050405020304" pitchFamily="18" charset="0"/>
              </a:rPr>
              <a:t>thực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tế</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giảng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dạy</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tôi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nhận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thấy</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chữ</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viết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em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chưa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đẹp</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tốc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độ</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viết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chưa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nhanh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chữ</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viết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cẩu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thả</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chưa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đúng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cỡ</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chữ</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độ</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cao</a:t>
            </a:r>
            <a:r>
              <a:rPr lang="en-US" sz="2800" dirty="0">
                <a:latin typeface="Times New Roman" panose="02020603050405020304" pitchFamily="18" charset="0"/>
                <a:ea typeface="Times New Roman" panose="02020603050405020304" pitchFamily="18" charset="0"/>
              </a:rPr>
              <a:t> con </a:t>
            </a:r>
            <a:r>
              <a:rPr lang="en-US" sz="2800" dirty="0" err="1">
                <a:latin typeface="Times New Roman" panose="02020603050405020304" pitchFamily="18" charset="0"/>
                <a:ea typeface="Times New Roman" panose="02020603050405020304" pitchFamily="18" charset="0"/>
              </a:rPr>
              <a:t>chữ</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khoảng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cách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giữa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tiếng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với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tiếng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từ</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với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từ</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chưa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xác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định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cụ</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thể</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chữ</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viết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chưa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liền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mạch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Điều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đó</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ảnh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hưởng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không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nhỏ</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đến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chất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lượng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học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Tiếng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Việt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nói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riêng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môn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học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khác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nói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chung</a:t>
            </a:r>
            <a:r>
              <a:rPr lang="en-US" sz="2800" dirty="0">
                <a:latin typeface="Times New Roman" panose="02020603050405020304" pitchFamily="18" charset="0"/>
                <a:ea typeface="Times New Roman" panose="02020603050405020304" pitchFamily="18" charset="0"/>
              </a:rPr>
              <a:t>. </a:t>
            </a:r>
          </a:p>
          <a:p>
            <a:pPr algn="just">
              <a:lnSpc>
                <a:spcPct val="115000"/>
              </a:lnSpc>
              <a:spcAft>
                <a:spcPts val="0"/>
              </a:spcAft>
            </a:pPr>
            <a:r>
              <a:rPr lang="en-US" sz="2800" dirty="0" err="1">
                <a:latin typeface="Times New Roman" panose="02020603050405020304" pitchFamily="18" charset="0"/>
                <a:ea typeface="Times New Roman" panose="02020603050405020304" pitchFamily="18" charset="0"/>
              </a:rPr>
              <a:t>Từ</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những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vấn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đề</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nên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trên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bản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thân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tôi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luôn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suy</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nghĩ</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cần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phải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có</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những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biện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pháp</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nào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để</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rèn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học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sinh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viết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đúng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viết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đẹp</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nên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tôi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đã</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nghiên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cứu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quyết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định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chọn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giải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pháp</a:t>
            </a:r>
            <a:r>
              <a:rPr lang="en-US" sz="2800" dirty="0">
                <a:latin typeface="Times New Roman" panose="02020603050405020304" pitchFamily="18" charset="0"/>
                <a:ea typeface="Times New Roman" panose="02020603050405020304" pitchFamily="18" charset="0"/>
              </a:rPr>
              <a:t> </a:t>
            </a:r>
            <a:r>
              <a:rPr lang="en-US" sz="2800" b="1" dirty="0">
                <a:latin typeface="Times New Roman" panose="02020603050405020304" pitchFamily="18" charset="0"/>
                <a:ea typeface="Times New Roman" panose="02020603050405020304" pitchFamily="18" charset="0"/>
              </a:rPr>
              <a:t>“</a:t>
            </a:r>
            <a:r>
              <a:rPr lang="en-US" sz="2800" b="1" dirty="0" err="1">
                <a:latin typeface="Times New Roman" panose="02020603050405020304" pitchFamily="18" charset="0"/>
                <a:ea typeface="Times New Roman" panose="02020603050405020304" pitchFamily="18" charset="0"/>
              </a:rPr>
              <a:t>Một</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số</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giải</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pháp</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rèn</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chữ</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viết</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cho</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học</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sinh</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lớp</a:t>
            </a:r>
            <a:r>
              <a:rPr lang="en-US" sz="2800" b="1" dirty="0">
                <a:latin typeface="Times New Roman" panose="02020603050405020304" pitchFamily="18" charset="0"/>
                <a:ea typeface="Times New Roman" panose="02020603050405020304" pitchFamily="18" charset="0"/>
              </a:rPr>
              <a:t> 1”</a:t>
            </a:r>
            <a:r>
              <a:rPr lang="en-US" sz="2800" dirty="0">
                <a:latin typeface="Times New Roman" panose="02020603050405020304" pitchFamily="18" charset="0"/>
                <a:ea typeface="Times New Roman" panose="02020603050405020304" pitchFamily="18" charset="0"/>
              </a:rPr>
              <a:t> </a:t>
            </a:r>
            <a:r>
              <a:rPr lang="vi-VN" sz="2800" dirty="0">
                <a:latin typeface="Times New Roman" panose="02020603050405020304" pitchFamily="18" charset="0"/>
                <a:ea typeface="Times New Roman" panose="02020603050405020304" pitchFamily="18" charset="0"/>
              </a:rPr>
              <a:t>n</a:t>
            </a:r>
            <a:r>
              <a:rPr lang="en-US" sz="2800" dirty="0" err="1">
                <a:latin typeface="Times New Roman" panose="02020603050405020304" pitchFamily="18" charset="0"/>
                <a:ea typeface="Times New Roman" panose="02020603050405020304" pitchFamily="18" charset="0"/>
              </a:rPr>
              <a:t>hằm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giúp</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đỡ</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em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viết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đúng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mẫu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nhanh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nhầm</a:t>
            </a:r>
            <a:r>
              <a:rPr lang="vi-VN" sz="2800" dirty="0">
                <a:latin typeface="Times New Roman" panose="02020603050405020304" pitchFamily="18" charset="0"/>
                <a:ea typeface="Times New Roman" panose="02020603050405020304" pitchFamily="18" charset="0"/>
              </a:rPr>
              <a:t> nâng cao chất lượng dạy học</a:t>
            </a:r>
            <a:r>
              <a:rPr lang="en-US" sz="2800" dirty="0">
                <a:latin typeface="Times New Roman" panose="02020603050405020304" pitchFamily="18" charset="0"/>
                <a:ea typeface="Times New Roman" panose="02020603050405020304" pitchFamily="18" charset="0"/>
              </a:rPr>
              <a:t>. </a:t>
            </a:r>
            <a:r>
              <a:rPr lang="vi-VN" sz="2800" dirty="0">
                <a:latin typeface="Times New Roman" panose="02020603050405020304" pitchFamily="18" charset="0"/>
                <a:ea typeface="Times New Roman" panose="02020603050405020304" pitchFamily="18" charset="0"/>
              </a:rPr>
              <a:t>Đồng thời cũng để trang bị cho tôi kiến thức sau này áp dụng trong quá trình giảng dạy.  </a:t>
            </a:r>
            <a:endParaRPr lang="en-US" sz="2800" dirty="0"/>
          </a:p>
        </p:txBody>
      </p:sp>
    </p:spTree>
    <p:extLst>
      <p:ext uri="{BB962C8B-B14F-4D97-AF65-F5344CB8AC3E}">
        <p14:creationId xmlns:p14="http://schemas.microsoft.com/office/powerpoint/2010/main" val="634086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896950" y="291313"/>
            <a:ext cx="6975334" cy="32368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accent6"/>
                </a:solidFill>
                <a:latin typeface="Times New Roman" pitchFamily="18" charset="0"/>
                <a:cs typeface="Times New Roman" pitchFamily="18" charset="0"/>
              </a:rPr>
              <a:t>MỘT SỐ GIẢI </a:t>
            </a:r>
            <a:r>
              <a:rPr lang="en-US" b="1" dirty="0" smtClean="0">
                <a:solidFill>
                  <a:schemeClr val="accent6"/>
                </a:solidFill>
                <a:latin typeface="Times New Roman" pitchFamily="18" charset="0"/>
                <a:cs typeface="Times New Roman" pitchFamily="18" charset="0"/>
              </a:rPr>
              <a:t>PHÁP RÈN </a:t>
            </a:r>
            <a:r>
              <a:rPr lang="en-US" b="1" dirty="0">
                <a:solidFill>
                  <a:schemeClr val="accent6"/>
                </a:solidFill>
                <a:latin typeface="Times New Roman" pitchFamily="18" charset="0"/>
                <a:cs typeface="Times New Roman" pitchFamily="18" charset="0"/>
              </a:rPr>
              <a:t>CHỮ VIẾT CHO HỌC SINH LỚP 1</a:t>
            </a:r>
          </a:p>
          <a:p>
            <a:pPr algn="ctr"/>
            <a:endParaRPr lang="en-US" dirty="0"/>
          </a:p>
        </p:txBody>
      </p:sp>
      <p:pic>
        <p:nvPicPr>
          <p:cNvPr id="6" name="Picture 5"/>
          <p:cNvPicPr>
            <a:picLocks noChangeAspect="1"/>
          </p:cNvPicPr>
          <p:nvPr/>
        </p:nvPicPr>
        <p:blipFill>
          <a:blip r:embed="rId2"/>
          <a:stretch>
            <a:fillRect/>
          </a:stretch>
        </p:blipFill>
        <p:spPr>
          <a:xfrm>
            <a:off x="64552" y="509047"/>
            <a:ext cx="12127448" cy="6348953"/>
          </a:xfrm>
          <a:prstGeom prst="rect">
            <a:avLst/>
          </a:prstGeom>
        </p:spPr>
      </p:pic>
    </p:spTree>
    <p:extLst>
      <p:ext uri="{BB962C8B-B14F-4D97-AF65-F5344CB8AC3E}">
        <p14:creationId xmlns:p14="http://schemas.microsoft.com/office/powerpoint/2010/main" val="3781281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96950" y="291313"/>
            <a:ext cx="6975334" cy="32368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accent6"/>
                </a:solidFill>
                <a:latin typeface="Times New Roman" pitchFamily="18" charset="0"/>
                <a:cs typeface="Times New Roman" pitchFamily="18" charset="0"/>
              </a:rPr>
              <a:t>MỘT SỐ GIẢI </a:t>
            </a:r>
            <a:r>
              <a:rPr lang="en-US" b="1" dirty="0" smtClean="0">
                <a:solidFill>
                  <a:schemeClr val="accent6"/>
                </a:solidFill>
                <a:latin typeface="Times New Roman" pitchFamily="18" charset="0"/>
                <a:cs typeface="Times New Roman" pitchFamily="18" charset="0"/>
              </a:rPr>
              <a:t>PHÁP RÈN </a:t>
            </a:r>
            <a:r>
              <a:rPr lang="en-US" b="1" dirty="0">
                <a:solidFill>
                  <a:schemeClr val="accent6"/>
                </a:solidFill>
                <a:latin typeface="Times New Roman" pitchFamily="18" charset="0"/>
                <a:cs typeface="Times New Roman" pitchFamily="18" charset="0"/>
              </a:rPr>
              <a:t>CHỮ VIẾT CHO HỌC SINH LỚP 1</a:t>
            </a:r>
          </a:p>
          <a:p>
            <a:pPr algn="ctr"/>
            <a:endParaRPr lang="en-US" dirty="0"/>
          </a:p>
        </p:txBody>
      </p:sp>
      <p:sp>
        <p:nvSpPr>
          <p:cNvPr id="10" name="Rectangle 9"/>
          <p:cNvSpPr/>
          <p:nvPr/>
        </p:nvSpPr>
        <p:spPr>
          <a:xfrm>
            <a:off x="188536" y="307120"/>
            <a:ext cx="12003464" cy="6534096"/>
          </a:xfrm>
          <a:prstGeom prst="rect">
            <a:avLst/>
          </a:prstGeom>
        </p:spPr>
        <p:txBody>
          <a:bodyPr wrap="square">
            <a:spAutoFit/>
          </a:bodyPr>
          <a:lstStyle/>
          <a:p>
            <a:pPr algn="just">
              <a:lnSpc>
                <a:spcPct val="115000"/>
              </a:lnSpc>
              <a:spcAft>
                <a:spcPts val="0"/>
              </a:spcAft>
            </a:pPr>
            <a:r>
              <a:rPr lang="vi-VN" sz="2800" b="1" dirty="0">
                <a:latin typeface="Times New Roman" panose="02020603050405020304" pitchFamily="18" charset="0"/>
                <a:ea typeface="Times New Roman" panose="02020603050405020304" pitchFamily="18" charset="0"/>
              </a:rPr>
              <a:t>II.</a:t>
            </a:r>
            <a:r>
              <a:rPr lang="vi-VN" sz="2800" b="1" u="sng" dirty="0">
                <a:latin typeface="Times New Roman" panose="02020603050405020304" pitchFamily="18" charset="0"/>
                <a:ea typeface="Times New Roman" panose="02020603050405020304" pitchFamily="18" charset="0"/>
              </a:rPr>
              <a:t> BIỆN PHÁP GIẢI QUYẾT VẤN ĐỀ</a:t>
            </a:r>
            <a:endParaRPr lang="en-US" sz="2800" dirty="0">
              <a:latin typeface="Times New Roman" panose="02020603050405020304" pitchFamily="18" charset="0"/>
              <a:ea typeface="Times New Roman" panose="02020603050405020304" pitchFamily="18" charset="0"/>
            </a:endParaRPr>
          </a:p>
          <a:p>
            <a:pPr indent="270510" algn="just">
              <a:lnSpc>
                <a:spcPct val="115000"/>
              </a:lnSpc>
              <a:spcAft>
                <a:spcPts val="0"/>
              </a:spcAft>
              <a:tabLst>
                <a:tab pos="-1143000" algn="l"/>
              </a:tabLst>
            </a:pPr>
            <a:r>
              <a:rPr lang="vi-VN" sz="2800" dirty="0">
                <a:latin typeface="Times New Roman" panose="02020603050405020304" pitchFamily="18" charset="0"/>
                <a:ea typeface="Times New Roman" panose="02020603050405020304" pitchFamily="18" charset="0"/>
              </a:rPr>
              <a:t>Qua quá trình nghiên cứu tôi đã tìm ra một số biện pháp rèn chữ viết và vận dụng vào giảng dạy như sau</a:t>
            </a:r>
            <a:r>
              <a:rPr lang="vi-VN" sz="2800" dirty="0" smtClean="0">
                <a:latin typeface="Times New Roman" panose="02020603050405020304" pitchFamily="18" charset="0"/>
                <a:ea typeface="Times New Roman" panose="02020603050405020304" pitchFamily="18" charset="0"/>
              </a:rPr>
              <a:t>:</a:t>
            </a:r>
            <a:endParaRPr lang="en-US" sz="2800" dirty="0" smtClean="0">
              <a:latin typeface="Times New Roman" panose="02020603050405020304" pitchFamily="18" charset="0"/>
              <a:ea typeface="Times New Roman" panose="02020603050405020304" pitchFamily="18" charset="0"/>
            </a:endParaRPr>
          </a:p>
          <a:p>
            <a:pPr indent="270510" algn="just">
              <a:lnSpc>
                <a:spcPct val="115000"/>
              </a:lnSpc>
              <a:spcAft>
                <a:spcPts val="0"/>
              </a:spcAft>
              <a:tabLst>
                <a:tab pos="-1143000" algn="l"/>
              </a:tabLst>
            </a:pPr>
            <a:r>
              <a:rPr lang="en-US" sz="2800" b="1" dirty="0" smtClean="0">
                <a:latin typeface="Times New Roman" panose="02020603050405020304" pitchFamily="18" charset="0"/>
                <a:ea typeface="Times New Roman" panose="02020603050405020304" pitchFamily="18" charset="0"/>
              </a:rPr>
              <a:t>* </a:t>
            </a:r>
            <a:r>
              <a:rPr lang="vi-VN" sz="2800" b="1" u="sng" dirty="0">
                <a:latin typeface="Times New Roman" panose="02020603050405020304" pitchFamily="18" charset="0"/>
                <a:ea typeface="Times New Roman" panose="02020603050405020304" pitchFamily="18" charset="0"/>
              </a:rPr>
              <a:t>Giải pháp 1</a:t>
            </a:r>
            <a:r>
              <a:rPr lang="vi-VN" sz="2800" b="1" i="1" dirty="0">
                <a:latin typeface="Times New Roman" panose="02020603050405020304" pitchFamily="18" charset="0"/>
                <a:ea typeface="Times New Roman" panose="02020603050405020304" pitchFamily="18" charset="0"/>
              </a:rPr>
              <a:t>: </a:t>
            </a:r>
            <a:r>
              <a:rPr lang="vi-VN" sz="2800" b="1" dirty="0">
                <a:latin typeface="Times New Roman" panose="02020603050405020304" pitchFamily="18" charset="0"/>
                <a:ea typeface="Times New Roman" panose="02020603050405020304" pitchFamily="18" charset="0"/>
              </a:rPr>
              <a:t>Cung cấp đầy đủ kiến thức cơ bản về tập viết ở lớp 1: </a:t>
            </a:r>
            <a:endParaRPr lang="en-US" sz="2800" b="1" dirty="0">
              <a:latin typeface="Times New Roman" panose="02020603050405020304" pitchFamily="18" charset="0"/>
              <a:ea typeface="Times New Roman" panose="02020603050405020304" pitchFamily="18" charset="0"/>
            </a:endParaRPr>
          </a:p>
          <a:p>
            <a:pPr algn="just">
              <a:lnSpc>
                <a:spcPct val="115000"/>
              </a:lnSpc>
              <a:spcAft>
                <a:spcPts val="0"/>
              </a:spcAft>
              <a:tabLst>
                <a:tab pos="2247900" algn="l"/>
              </a:tabLst>
            </a:pPr>
            <a:r>
              <a:rPr lang="vi-VN" sz="2800" dirty="0">
                <a:latin typeface="Times New Roman" panose="02020603050405020304" pitchFamily="18" charset="0"/>
                <a:ea typeface="Times New Roman" panose="02020603050405020304" pitchFamily="18" charset="0"/>
              </a:rPr>
              <a:t>    - Về kiến thức: Giúp học sinh có những hiểu biết về đường kẻ, dòng kẻ, độ cao, cỡ chữ, hình dáng, tên gọi các nét chữ, cấu tạo chữ cái, khoảng cách giũa các chữ, chữ ghi tiếng, cách viết các chữ viết thường, dấu thanh và chữ số.</a:t>
            </a:r>
            <a:endParaRPr lang="en-US" sz="2800" dirty="0">
              <a:latin typeface="Times New Roman" panose="02020603050405020304" pitchFamily="18" charset="0"/>
              <a:ea typeface="Times New Roman" panose="02020603050405020304" pitchFamily="18" charset="0"/>
            </a:endParaRPr>
          </a:p>
          <a:p>
            <a:pPr algn="just">
              <a:lnSpc>
                <a:spcPct val="115000"/>
              </a:lnSpc>
              <a:spcAft>
                <a:spcPts val="0"/>
              </a:spcAft>
              <a:tabLst>
                <a:tab pos="2247900" algn="l"/>
              </a:tabLst>
            </a:pPr>
            <a:r>
              <a:rPr lang="vi-VN" sz="2800" dirty="0">
                <a:latin typeface="Times New Roman" panose="02020603050405020304" pitchFamily="18" charset="0"/>
                <a:ea typeface="Times New Roman" panose="02020603050405020304" pitchFamily="18" charset="0"/>
              </a:rPr>
              <a:t>     -Về kĩ năng: Viết đúng quy trình viết nét, viết chữ cái và liên kết chữ cái tạo chữ ghi tiếng theo yêu cầu liền mạch. Viết thẳng hàng các chữ trên dòng kẻ. Ngoài ra học sinh còn được rèn luyện các kĩ năng như: tư thế ngồi viết, cách cầm bút, để vở…</a:t>
            </a:r>
            <a:endParaRPr lang="en-US" sz="2800" dirty="0">
              <a:latin typeface="Times New Roman" panose="02020603050405020304" pitchFamily="18" charset="0"/>
              <a:ea typeface="Times New Roman" panose="02020603050405020304" pitchFamily="18" charset="0"/>
            </a:endParaRPr>
          </a:p>
          <a:p>
            <a:pPr algn="just">
              <a:lnSpc>
                <a:spcPct val="115000"/>
              </a:lnSpc>
              <a:spcAft>
                <a:spcPts val="0"/>
              </a:spcAft>
              <a:tabLst>
                <a:tab pos="2247900" algn="l"/>
              </a:tabLst>
            </a:pPr>
            <a:r>
              <a:rPr lang="vi-VN" sz="2800" b="1" dirty="0">
                <a:latin typeface="Times New Roman" panose="02020603050405020304" pitchFamily="18" charset="0"/>
                <a:ea typeface="Times New Roman" panose="02020603050405020304" pitchFamily="18" charset="0"/>
              </a:rPr>
              <a:t> </a:t>
            </a:r>
            <a:r>
              <a:rPr lang="vi-VN" sz="2800" dirty="0">
                <a:latin typeface="Times New Roman" panose="02020603050405020304" pitchFamily="18" charset="0"/>
                <a:ea typeface="Times New Roman" panose="02020603050405020304" pitchFamily="18" charset="0"/>
              </a:rPr>
              <a:t>Để vận dụng các yêu cầu cơ bản của dạy tập viết đạt hiệu quả, tôi đã hướng dẫn học sinh theo trình tự như sau</a:t>
            </a:r>
            <a:r>
              <a:rPr lang="vi-VN" sz="2800" dirty="0" smtClean="0">
                <a:latin typeface="Times New Roman" panose="02020603050405020304" pitchFamily="18" charset="0"/>
                <a:ea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903014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96950" y="291313"/>
            <a:ext cx="6975334" cy="32368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accent6"/>
                </a:solidFill>
                <a:latin typeface="Times New Roman" pitchFamily="18" charset="0"/>
                <a:cs typeface="Times New Roman" pitchFamily="18" charset="0"/>
              </a:rPr>
              <a:t>MỘT SỐ GIẢI </a:t>
            </a:r>
            <a:r>
              <a:rPr lang="en-US" b="1" dirty="0" smtClean="0">
                <a:solidFill>
                  <a:schemeClr val="accent6"/>
                </a:solidFill>
                <a:latin typeface="Times New Roman" pitchFamily="18" charset="0"/>
                <a:cs typeface="Times New Roman" pitchFamily="18" charset="0"/>
              </a:rPr>
              <a:t>PHÁP RÈN </a:t>
            </a:r>
            <a:r>
              <a:rPr lang="en-US" b="1" dirty="0">
                <a:solidFill>
                  <a:schemeClr val="accent6"/>
                </a:solidFill>
                <a:latin typeface="Times New Roman" pitchFamily="18" charset="0"/>
                <a:cs typeface="Times New Roman" pitchFamily="18" charset="0"/>
              </a:rPr>
              <a:t>CHỮ VIẾT CHO HỌC SINH LỚP 1</a:t>
            </a:r>
          </a:p>
          <a:p>
            <a:pPr algn="ct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876600785"/>
              </p:ext>
            </p:extLst>
          </p:nvPr>
        </p:nvGraphicFramePr>
        <p:xfrm>
          <a:off x="2645563" y="2254185"/>
          <a:ext cx="5442636" cy="2430680"/>
        </p:xfrm>
        <a:graphic>
          <a:graphicData uri="http://schemas.openxmlformats.org/drawingml/2006/table">
            <a:tbl>
              <a:tblPr>
                <a:tableStyleId>{5C22544A-7EE6-4342-B048-85BDC9FD1C3A}</a:tableStyleId>
              </a:tblPr>
              <a:tblGrid>
                <a:gridCol w="459941">
                  <a:extLst>
                    <a:ext uri="{9D8B030D-6E8A-4147-A177-3AD203B41FA5}">
                      <a16:colId xmlns:a16="http://schemas.microsoft.com/office/drawing/2014/main" val="8797434"/>
                    </a:ext>
                  </a:extLst>
                </a:gridCol>
                <a:gridCol w="447165">
                  <a:extLst>
                    <a:ext uri="{9D8B030D-6E8A-4147-A177-3AD203B41FA5}">
                      <a16:colId xmlns:a16="http://schemas.microsoft.com/office/drawing/2014/main" val="2636743604"/>
                    </a:ext>
                  </a:extLst>
                </a:gridCol>
                <a:gridCol w="447165">
                  <a:extLst>
                    <a:ext uri="{9D8B030D-6E8A-4147-A177-3AD203B41FA5}">
                      <a16:colId xmlns:a16="http://schemas.microsoft.com/office/drawing/2014/main" val="2116390266"/>
                    </a:ext>
                  </a:extLst>
                </a:gridCol>
                <a:gridCol w="447165">
                  <a:extLst>
                    <a:ext uri="{9D8B030D-6E8A-4147-A177-3AD203B41FA5}">
                      <a16:colId xmlns:a16="http://schemas.microsoft.com/office/drawing/2014/main" val="2094568750"/>
                    </a:ext>
                  </a:extLst>
                </a:gridCol>
                <a:gridCol w="447165">
                  <a:extLst>
                    <a:ext uri="{9D8B030D-6E8A-4147-A177-3AD203B41FA5}">
                      <a16:colId xmlns:a16="http://schemas.microsoft.com/office/drawing/2014/main" val="3458977294"/>
                    </a:ext>
                  </a:extLst>
                </a:gridCol>
                <a:gridCol w="3194035">
                  <a:extLst>
                    <a:ext uri="{9D8B030D-6E8A-4147-A177-3AD203B41FA5}">
                      <a16:colId xmlns:a16="http://schemas.microsoft.com/office/drawing/2014/main" val="946951890"/>
                    </a:ext>
                  </a:extLst>
                </a:gridCol>
              </a:tblGrid>
              <a:tr h="303835">
                <a:tc>
                  <a:txBody>
                    <a:bodyPr/>
                    <a:lstStyle/>
                    <a:p>
                      <a:pPr algn="just">
                        <a:lnSpc>
                          <a:spcPct val="115000"/>
                        </a:lnSpc>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15000"/>
                        </a:lnSpc>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15000"/>
                        </a:lnSpc>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15000"/>
                        </a:lnSpc>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15000"/>
                        </a:lnSpc>
                        <a:spcAft>
                          <a:spcPts val="0"/>
                        </a:spcAft>
                      </a:pPr>
                      <a:endParaRPr lang="en-US" sz="1200">
                        <a:effectLst/>
                        <a:latin typeface="Times New Roman" panose="02020603050405020304" pitchFamily="18" charset="0"/>
                        <a:ea typeface="Times New Roman" panose="02020603050405020304" pitchFamily="18" charset="0"/>
                      </a:endParaRPr>
                    </a:p>
                  </a:txBody>
                  <a:tcPr marL="68580" marR="68580" marT="0" marB="0"/>
                </a:tc>
                <a:tc rowSpan="8">
                  <a:txBody>
                    <a:bodyPr/>
                    <a:lstStyle/>
                    <a:p>
                      <a:pPr algn="just">
                        <a:lnSpc>
                          <a:spcPct val="115000"/>
                        </a:lnSpc>
                        <a:spcAft>
                          <a:spcPts val="0"/>
                        </a:spcAft>
                      </a:pPr>
                      <a:r>
                        <a:rPr lang="en-US" sz="1600" dirty="0" smtClean="0">
                          <a:effectLst/>
                        </a:rPr>
                        <a:t>               </a:t>
                      </a:r>
                      <a:r>
                        <a:rPr lang="en-US" sz="1600" dirty="0" err="1" smtClean="0">
                          <a:effectLst/>
                        </a:rPr>
                        <a:t>Đường</a:t>
                      </a:r>
                      <a:r>
                        <a:rPr lang="en-US" sz="1600" dirty="0" smtClean="0">
                          <a:effectLst/>
                        </a:rPr>
                        <a:t> </a:t>
                      </a:r>
                      <a:r>
                        <a:rPr lang="en-US" sz="1600" dirty="0" err="1" smtClean="0">
                          <a:effectLst/>
                        </a:rPr>
                        <a:t>kẻ</a:t>
                      </a:r>
                      <a:r>
                        <a:rPr lang="en-US" sz="1600" dirty="0" smtClean="0">
                          <a:effectLst/>
                        </a:rPr>
                        <a:t> </a:t>
                      </a:r>
                      <a:r>
                        <a:rPr lang="en-US" sz="1600" dirty="0" err="1" smtClean="0">
                          <a:effectLst/>
                        </a:rPr>
                        <a:t>ngang</a:t>
                      </a:r>
                      <a:endParaRPr lang="en-US" sz="1600" dirty="0" smtClean="0">
                        <a:effectLst/>
                      </a:endParaRPr>
                    </a:p>
                    <a:p>
                      <a:pPr algn="just">
                        <a:lnSpc>
                          <a:spcPct val="115000"/>
                        </a:lnSpc>
                        <a:spcAft>
                          <a:spcPts val="0"/>
                        </a:spcAft>
                      </a:pPr>
                      <a:r>
                        <a:rPr lang="en-US" sz="1200" dirty="0">
                          <a:effectLst/>
                        </a:rPr>
                        <a:t> </a:t>
                      </a:r>
                    </a:p>
                    <a:p>
                      <a:pPr algn="just">
                        <a:lnSpc>
                          <a:spcPct val="115000"/>
                        </a:lnSpc>
                        <a:spcAft>
                          <a:spcPts val="0"/>
                        </a:spcAft>
                      </a:pPr>
                      <a:r>
                        <a:rPr lang="en-US" sz="1600" dirty="0">
                          <a:effectLst/>
                        </a:rPr>
                        <a:t>       </a:t>
                      </a:r>
                      <a:r>
                        <a:rPr lang="en-US" sz="1600" dirty="0" smtClean="0">
                          <a:effectLst/>
                        </a:rPr>
                        <a:t>              </a:t>
                      </a:r>
                      <a:r>
                        <a:rPr lang="en-US" sz="1600" dirty="0" err="1" smtClean="0">
                          <a:effectLst/>
                        </a:rPr>
                        <a:t>dòng</a:t>
                      </a:r>
                      <a:endParaRPr lang="en-US"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101258037"/>
                  </a:ext>
                </a:extLst>
              </a:tr>
              <a:tr h="303835">
                <a:tc>
                  <a:txBody>
                    <a:bodyPr/>
                    <a:lstStyle/>
                    <a:p>
                      <a:pPr algn="just">
                        <a:lnSpc>
                          <a:spcPct val="115000"/>
                        </a:lnSpc>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15000"/>
                        </a:lnSpc>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15000"/>
                        </a:lnSpc>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15000"/>
                        </a:lnSpc>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15000"/>
                        </a:lnSpc>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68580" marR="68580" marT="0" marB="0"/>
                </a:tc>
                <a:tc vMerge="1">
                  <a:txBody>
                    <a:bodyPr/>
                    <a:lstStyle/>
                    <a:p>
                      <a:endParaRPr lang="en-US"/>
                    </a:p>
                  </a:txBody>
                  <a:tcPr/>
                </a:tc>
                <a:extLst>
                  <a:ext uri="{0D108BD9-81ED-4DB2-BD59-A6C34878D82A}">
                    <a16:rowId xmlns:a16="http://schemas.microsoft.com/office/drawing/2014/main" val="145366334"/>
                  </a:ext>
                </a:extLst>
              </a:tr>
              <a:tr h="303835">
                <a:tc>
                  <a:txBody>
                    <a:bodyPr/>
                    <a:lstStyle/>
                    <a:p>
                      <a:pPr algn="just">
                        <a:lnSpc>
                          <a:spcPct val="115000"/>
                        </a:lnSpc>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15000"/>
                        </a:lnSpc>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15000"/>
                        </a:lnSpc>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15000"/>
                        </a:lnSpc>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15000"/>
                        </a:lnSpc>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68580" marR="68580" marT="0" marB="0"/>
                </a:tc>
                <a:tc vMerge="1">
                  <a:txBody>
                    <a:bodyPr/>
                    <a:lstStyle/>
                    <a:p>
                      <a:endParaRPr lang="en-US"/>
                    </a:p>
                  </a:txBody>
                  <a:tcPr/>
                </a:tc>
                <a:extLst>
                  <a:ext uri="{0D108BD9-81ED-4DB2-BD59-A6C34878D82A}">
                    <a16:rowId xmlns:a16="http://schemas.microsoft.com/office/drawing/2014/main" val="1550825313"/>
                  </a:ext>
                </a:extLst>
              </a:tr>
              <a:tr h="303835">
                <a:tc>
                  <a:txBody>
                    <a:bodyPr/>
                    <a:lstStyle/>
                    <a:p>
                      <a:pPr algn="just">
                        <a:lnSpc>
                          <a:spcPct val="115000"/>
                        </a:lnSpc>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15000"/>
                        </a:lnSpc>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15000"/>
                        </a:lnSpc>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15000"/>
                        </a:lnSpc>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15000"/>
                        </a:lnSpc>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68580" marR="68580" marT="0" marB="0"/>
                </a:tc>
                <a:tc vMerge="1">
                  <a:txBody>
                    <a:bodyPr/>
                    <a:lstStyle/>
                    <a:p>
                      <a:endParaRPr lang="en-US"/>
                    </a:p>
                  </a:txBody>
                  <a:tcPr/>
                </a:tc>
                <a:extLst>
                  <a:ext uri="{0D108BD9-81ED-4DB2-BD59-A6C34878D82A}">
                    <a16:rowId xmlns:a16="http://schemas.microsoft.com/office/drawing/2014/main" val="1728185562"/>
                  </a:ext>
                </a:extLst>
              </a:tr>
              <a:tr h="303835">
                <a:tc>
                  <a:txBody>
                    <a:bodyPr/>
                    <a:lstStyle/>
                    <a:p>
                      <a:pPr algn="just">
                        <a:lnSpc>
                          <a:spcPct val="115000"/>
                        </a:lnSpc>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15000"/>
                        </a:lnSpc>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15000"/>
                        </a:lnSpc>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15000"/>
                        </a:lnSpc>
                        <a:spcAft>
                          <a:spcPts val="0"/>
                        </a:spcAft>
                      </a:pPr>
                      <a:r>
                        <a:rPr lang="en-US" sz="1200" dirty="0">
                          <a:effectLst/>
                        </a:rPr>
                        <a:t> </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15000"/>
                        </a:lnSpc>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68580" marR="68580" marT="0" marB="0"/>
                </a:tc>
                <a:tc vMerge="1">
                  <a:txBody>
                    <a:bodyPr/>
                    <a:lstStyle/>
                    <a:p>
                      <a:endParaRPr lang="en-US"/>
                    </a:p>
                  </a:txBody>
                  <a:tcPr/>
                </a:tc>
                <a:extLst>
                  <a:ext uri="{0D108BD9-81ED-4DB2-BD59-A6C34878D82A}">
                    <a16:rowId xmlns:a16="http://schemas.microsoft.com/office/drawing/2014/main" val="2540353868"/>
                  </a:ext>
                </a:extLst>
              </a:tr>
              <a:tr h="303835">
                <a:tc>
                  <a:txBody>
                    <a:bodyPr/>
                    <a:lstStyle/>
                    <a:p>
                      <a:pPr algn="just">
                        <a:lnSpc>
                          <a:spcPct val="115000"/>
                        </a:lnSpc>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15000"/>
                        </a:lnSpc>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15000"/>
                        </a:lnSpc>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15000"/>
                        </a:lnSpc>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15000"/>
                        </a:lnSpc>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68580" marR="68580" marT="0" marB="0"/>
                </a:tc>
                <a:tc vMerge="1">
                  <a:txBody>
                    <a:bodyPr/>
                    <a:lstStyle/>
                    <a:p>
                      <a:endParaRPr lang="en-US"/>
                    </a:p>
                  </a:txBody>
                  <a:tcPr/>
                </a:tc>
                <a:extLst>
                  <a:ext uri="{0D108BD9-81ED-4DB2-BD59-A6C34878D82A}">
                    <a16:rowId xmlns:a16="http://schemas.microsoft.com/office/drawing/2014/main" val="1909921301"/>
                  </a:ext>
                </a:extLst>
              </a:tr>
              <a:tr h="303835">
                <a:tc>
                  <a:txBody>
                    <a:bodyPr/>
                    <a:lstStyle/>
                    <a:p>
                      <a:pPr algn="just">
                        <a:lnSpc>
                          <a:spcPct val="115000"/>
                        </a:lnSpc>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15000"/>
                        </a:lnSpc>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15000"/>
                        </a:lnSpc>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15000"/>
                        </a:lnSpc>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15000"/>
                        </a:lnSpc>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68580" marR="68580" marT="0" marB="0"/>
                </a:tc>
                <a:tc vMerge="1">
                  <a:txBody>
                    <a:bodyPr/>
                    <a:lstStyle/>
                    <a:p>
                      <a:endParaRPr lang="en-US"/>
                    </a:p>
                  </a:txBody>
                  <a:tcPr/>
                </a:tc>
                <a:extLst>
                  <a:ext uri="{0D108BD9-81ED-4DB2-BD59-A6C34878D82A}">
                    <a16:rowId xmlns:a16="http://schemas.microsoft.com/office/drawing/2014/main" val="1624149471"/>
                  </a:ext>
                </a:extLst>
              </a:tr>
              <a:tr h="303835">
                <a:tc>
                  <a:txBody>
                    <a:bodyPr/>
                    <a:lstStyle/>
                    <a:p>
                      <a:pPr algn="just">
                        <a:lnSpc>
                          <a:spcPct val="115000"/>
                        </a:lnSpc>
                        <a:spcAft>
                          <a:spcPts val="0"/>
                        </a:spcAft>
                      </a:pP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15000"/>
                        </a:lnSpc>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15000"/>
                        </a:lnSpc>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15000"/>
                        </a:lnSpc>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15000"/>
                        </a:lnSpc>
                        <a:spcAft>
                          <a:spcPts val="0"/>
                        </a:spcAft>
                      </a:pPr>
                      <a:endParaRPr lang="en-US" sz="1200" dirty="0">
                        <a:effectLst/>
                        <a:latin typeface="Times New Roman" panose="02020603050405020304" pitchFamily="18" charset="0"/>
                        <a:ea typeface="Times New Roman" panose="02020603050405020304" pitchFamily="18" charset="0"/>
                      </a:endParaRPr>
                    </a:p>
                  </a:txBody>
                  <a:tcPr marL="68580" marR="68580" marT="0" marB="0"/>
                </a:tc>
                <a:tc vMerge="1">
                  <a:txBody>
                    <a:bodyPr/>
                    <a:lstStyle/>
                    <a:p>
                      <a:endParaRPr lang="en-US"/>
                    </a:p>
                  </a:txBody>
                  <a:tcPr/>
                </a:tc>
                <a:extLst>
                  <a:ext uri="{0D108BD9-81ED-4DB2-BD59-A6C34878D82A}">
                    <a16:rowId xmlns:a16="http://schemas.microsoft.com/office/drawing/2014/main" val="514282028"/>
                  </a:ext>
                </a:extLst>
              </a:tr>
            </a:tbl>
          </a:graphicData>
        </a:graphic>
      </p:graphicFrame>
      <p:cxnSp>
        <p:nvCxnSpPr>
          <p:cNvPr id="4" name="Straight Connector 3"/>
          <p:cNvCxnSpPr>
            <a:cxnSpLocks noChangeShapeType="1"/>
          </p:cNvCxnSpPr>
          <p:nvPr/>
        </p:nvCxnSpPr>
        <p:spPr bwMode="auto">
          <a:xfrm flipH="1">
            <a:off x="3101955" y="4684865"/>
            <a:ext cx="0" cy="238125"/>
          </a:xfrm>
          <a:prstGeom prst="line">
            <a:avLst/>
          </a:prstGeom>
          <a:noFill/>
          <a:ln w="9525">
            <a:solidFill>
              <a:srgbClr val="000000"/>
            </a:solidFill>
            <a:round/>
            <a:headEnd/>
            <a:tailEnd type="arrow" w="med" len="med"/>
          </a:ln>
          <a:extLst>
            <a:ext uri="{909E8E84-426E-40DD-AFC4-6F175D3DCCD1}">
              <a14:hiddenFill xmlns:a14="http://schemas.microsoft.com/office/drawing/2010/main">
                <a:noFill/>
              </a14:hiddenFill>
            </a:ext>
          </a:extLst>
        </p:spPr>
      </p:cxnSp>
      <p:cxnSp>
        <p:nvCxnSpPr>
          <p:cNvPr id="5" name="Straight Connector 4"/>
          <p:cNvCxnSpPr>
            <a:cxnSpLocks noChangeShapeType="1"/>
          </p:cNvCxnSpPr>
          <p:nvPr/>
        </p:nvCxnSpPr>
        <p:spPr bwMode="auto">
          <a:xfrm flipV="1">
            <a:off x="5226053" y="2999265"/>
            <a:ext cx="333375" cy="9525"/>
          </a:xfrm>
          <a:prstGeom prst="line">
            <a:avLst/>
          </a:prstGeom>
          <a:noFill/>
          <a:ln w="9525">
            <a:solidFill>
              <a:srgbClr val="000000"/>
            </a:solidFill>
            <a:round/>
            <a:headEnd/>
            <a:tailEnd type="arrow" w="med" len="med"/>
          </a:ln>
          <a:extLst>
            <a:ext uri="{909E8E84-426E-40DD-AFC4-6F175D3DCCD1}">
              <a14:hiddenFill xmlns:a14="http://schemas.microsoft.com/office/drawing/2010/main">
                <a:noFill/>
              </a14:hiddenFill>
            </a:ext>
          </a:extLst>
        </p:spPr>
      </p:cxnSp>
      <p:cxnSp>
        <p:nvCxnSpPr>
          <p:cNvPr id="6" name="Straight Connector 5"/>
          <p:cNvCxnSpPr>
            <a:cxnSpLocks noChangeShapeType="1"/>
          </p:cNvCxnSpPr>
          <p:nvPr/>
        </p:nvCxnSpPr>
        <p:spPr bwMode="auto">
          <a:xfrm flipV="1">
            <a:off x="5230138" y="2550677"/>
            <a:ext cx="333375" cy="9525"/>
          </a:xfrm>
          <a:prstGeom prst="line">
            <a:avLst/>
          </a:prstGeom>
          <a:noFill/>
          <a:ln w="9525">
            <a:solidFill>
              <a:srgbClr val="000000"/>
            </a:solidFill>
            <a:round/>
            <a:headEnd/>
            <a:tailEnd type="arrow" w="med" len="med"/>
          </a:ln>
          <a:extLst>
            <a:ext uri="{909E8E84-426E-40DD-AFC4-6F175D3DCCD1}">
              <a14:hiddenFill xmlns:a14="http://schemas.microsoft.com/office/drawing/2010/main">
                <a:noFill/>
              </a14:hiddenFill>
            </a:ext>
          </a:extLst>
        </p:spPr>
      </p:cxnSp>
      <p:sp>
        <p:nvSpPr>
          <p:cNvPr id="7" name="Rectangle 4"/>
          <p:cNvSpPr>
            <a:spLocks noChangeArrowheads="1"/>
          </p:cNvSpPr>
          <p:nvPr/>
        </p:nvSpPr>
        <p:spPr bwMode="auto">
          <a:xfrm>
            <a:off x="1425511" y="851490"/>
            <a:ext cx="10376848"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247900" algn="l"/>
              </a:tabLst>
              <a:defRPr>
                <a:solidFill>
                  <a:schemeClr val="tx1"/>
                </a:solidFill>
                <a:latin typeface="Arial" panose="020B0604020202020204" pitchFamily="34" charset="0"/>
              </a:defRPr>
            </a:lvl1pPr>
            <a:lvl2pPr eaLnBrk="0" fontAlgn="base" hangingPunct="0">
              <a:spcBef>
                <a:spcPct val="0"/>
              </a:spcBef>
              <a:spcAft>
                <a:spcPct val="0"/>
              </a:spcAft>
              <a:tabLst>
                <a:tab pos="2247900" algn="l"/>
              </a:tabLst>
              <a:defRPr>
                <a:solidFill>
                  <a:schemeClr val="tx1"/>
                </a:solidFill>
                <a:latin typeface="Arial" panose="020B0604020202020204" pitchFamily="34" charset="0"/>
              </a:defRPr>
            </a:lvl2pPr>
            <a:lvl3pPr eaLnBrk="0" fontAlgn="base" hangingPunct="0">
              <a:spcBef>
                <a:spcPct val="0"/>
              </a:spcBef>
              <a:spcAft>
                <a:spcPct val="0"/>
              </a:spcAft>
              <a:tabLst>
                <a:tab pos="2247900" algn="l"/>
              </a:tabLst>
              <a:defRPr>
                <a:solidFill>
                  <a:schemeClr val="tx1"/>
                </a:solidFill>
                <a:latin typeface="Arial" panose="020B0604020202020204" pitchFamily="34" charset="0"/>
              </a:defRPr>
            </a:lvl3pPr>
            <a:lvl4pPr eaLnBrk="0" fontAlgn="base" hangingPunct="0">
              <a:spcBef>
                <a:spcPct val="0"/>
              </a:spcBef>
              <a:spcAft>
                <a:spcPct val="0"/>
              </a:spcAft>
              <a:tabLst>
                <a:tab pos="2247900" algn="l"/>
              </a:tabLst>
              <a:defRPr>
                <a:solidFill>
                  <a:schemeClr val="tx1"/>
                </a:solidFill>
                <a:latin typeface="Arial" panose="020B0604020202020204" pitchFamily="34" charset="0"/>
              </a:defRPr>
            </a:lvl4pPr>
            <a:lvl5pPr eaLnBrk="0" fontAlgn="base" hangingPunct="0">
              <a:spcBef>
                <a:spcPct val="0"/>
              </a:spcBef>
              <a:spcAft>
                <a:spcPct val="0"/>
              </a:spcAft>
              <a:tabLst>
                <a:tab pos="2247900" algn="l"/>
              </a:tabLst>
              <a:defRPr>
                <a:solidFill>
                  <a:schemeClr val="tx1"/>
                </a:solidFill>
                <a:latin typeface="Arial" panose="020B0604020202020204" pitchFamily="34" charset="0"/>
              </a:defRPr>
            </a:lvl5pPr>
            <a:lvl6pPr eaLnBrk="0" fontAlgn="base" hangingPunct="0">
              <a:spcBef>
                <a:spcPct val="0"/>
              </a:spcBef>
              <a:spcAft>
                <a:spcPct val="0"/>
              </a:spcAft>
              <a:tabLst>
                <a:tab pos="2247900" algn="l"/>
              </a:tabLst>
              <a:defRPr>
                <a:solidFill>
                  <a:schemeClr val="tx1"/>
                </a:solidFill>
                <a:latin typeface="Arial" panose="020B0604020202020204" pitchFamily="34" charset="0"/>
              </a:defRPr>
            </a:lvl6pPr>
            <a:lvl7pPr eaLnBrk="0" fontAlgn="base" hangingPunct="0">
              <a:spcBef>
                <a:spcPct val="0"/>
              </a:spcBef>
              <a:spcAft>
                <a:spcPct val="0"/>
              </a:spcAft>
              <a:tabLst>
                <a:tab pos="2247900" algn="l"/>
              </a:tabLst>
              <a:defRPr>
                <a:solidFill>
                  <a:schemeClr val="tx1"/>
                </a:solidFill>
                <a:latin typeface="Arial" panose="020B0604020202020204" pitchFamily="34" charset="0"/>
              </a:defRPr>
            </a:lvl7pPr>
            <a:lvl8pPr eaLnBrk="0" fontAlgn="base" hangingPunct="0">
              <a:spcBef>
                <a:spcPct val="0"/>
              </a:spcBef>
              <a:spcAft>
                <a:spcPct val="0"/>
              </a:spcAft>
              <a:tabLst>
                <a:tab pos="2247900" algn="l"/>
              </a:tabLst>
              <a:defRPr>
                <a:solidFill>
                  <a:schemeClr val="tx1"/>
                </a:solidFill>
                <a:latin typeface="Arial" panose="020B0604020202020204" pitchFamily="34" charset="0"/>
              </a:defRPr>
            </a:lvl8pPr>
            <a:lvl9pPr eaLnBrk="0" fontAlgn="base" hangingPunct="0">
              <a:spcBef>
                <a:spcPct val="0"/>
              </a:spcBef>
              <a:spcAft>
                <a:spcPct val="0"/>
              </a:spcAft>
              <a:tabLst>
                <a:tab pos="2247900"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2247900" algn="l"/>
              </a:tabLst>
            </a:pPr>
            <a:r>
              <a:rPr kumimoji="0" lang="vi-VN" altLang="en-US" sz="28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vi-VN" altLang="en-US" sz="28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kumimoji="0" lang="vi-VN" altLang="en-US" sz="28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Trước khi cho học sinh viết chữ cái, tôi giúp các em biết tên gọi của đường kẻ, dòng kẻ trong vở tập viết, vở ô li. </a:t>
            </a:r>
            <a:endParaRPr kumimoji="0" lang="en-US" alt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8" name="Rectangle 5"/>
          <p:cNvSpPr>
            <a:spLocks noChangeArrowheads="1"/>
          </p:cNvSpPr>
          <p:nvPr/>
        </p:nvSpPr>
        <p:spPr bwMode="auto">
          <a:xfrm>
            <a:off x="465652" y="5502785"/>
            <a:ext cx="11336707" cy="1046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419225" algn="l"/>
              </a:tabLst>
              <a:defRPr>
                <a:solidFill>
                  <a:schemeClr val="tx1"/>
                </a:solidFill>
                <a:latin typeface="Arial" panose="020B0604020202020204" pitchFamily="34" charset="0"/>
              </a:defRPr>
            </a:lvl1pPr>
            <a:lvl2pPr eaLnBrk="0" fontAlgn="base" hangingPunct="0">
              <a:spcBef>
                <a:spcPct val="0"/>
              </a:spcBef>
              <a:spcAft>
                <a:spcPct val="0"/>
              </a:spcAft>
              <a:tabLst>
                <a:tab pos="1419225" algn="l"/>
              </a:tabLst>
              <a:defRPr>
                <a:solidFill>
                  <a:schemeClr val="tx1"/>
                </a:solidFill>
                <a:latin typeface="Arial" panose="020B0604020202020204" pitchFamily="34" charset="0"/>
              </a:defRPr>
            </a:lvl2pPr>
            <a:lvl3pPr eaLnBrk="0" fontAlgn="base" hangingPunct="0">
              <a:spcBef>
                <a:spcPct val="0"/>
              </a:spcBef>
              <a:spcAft>
                <a:spcPct val="0"/>
              </a:spcAft>
              <a:tabLst>
                <a:tab pos="1419225" algn="l"/>
              </a:tabLst>
              <a:defRPr>
                <a:solidFill>
                  <a:schemeClr val="tx1"/>
                </a:solidFill>
                <a:latin typeface="Arial" panose="020B0604020202020204" pitchFamily="34" charset="0"/>
              </a:defRPr>
            </a:lvl3pPr>
            <a:lvl4pPr eaLnBrk="0" fontAlgn="base" hangingPunct="0">
              <a:spcBef>
                <a:spcPct val="0"/>
              </a:spcBef>
              <a:spcAft>
                <a:spcPct val="0"/>
              </a:spcAft>
              <a:tabLst>
                <a:tab pos="1419225" algn="l"/>
              </a:tabLst>
              <a:defRPr>
                <a:solidFill>
                  <a:schemeClr val="tx1"/>
                </a:solidFill>
                <a:latin typeface="Arial" panose="020B0604020202020204" pitchFamily="34" charset="0"/>
              </a:defRPr>
            </a:lvl4pPr>
            <a:lvl5pPr eaLnBrk="0" fontAlgn="base" hangingPunct="0">
              <a:spcBef>
                <a:spcPct val="0"/>
              </a:spcBef>
              <a:spcAft>
                <a:spcPct val="0"/>
              </a:spcAft>
              <a:tabLst>
                <a:tab pos="1419225" algn="l"/>
              </a:tabLst>
              <a:defRPr>
                <a:solidFill>
                  <a:schemeClr val="tx1"/>
                </a:solidFill>
                <a:latin typeface="Arial" panose="020B0604020202020204" pitchFamily="34" charset="0"/>
              </a:defRPr>
            </a:lvl5pPr>
            <a:lvl6pPr eaLnBrk="0" fontAlgn="base" hangingPunct="0">
              <a:spcBef>
                <a:spcPct val="0"/>
              </a:spcBef>
              <a:spcAft>
                <a:spcPct val="0"/>
              </a:spcAft>
              <a:tabLst>
                <a:tab pos="1419225" algn="l"/>
              </a:tabLst>
              <a:defRPr>
                <a:solidFill>
                  <a:schemeClr val="tx1"/>
                </a:solidFill>
                <a:latin typeface="Arial" panose="020B0604020202020204" pitchFamily="34" charset="0"/>
              </a:defRPr>
            </a:lvl6pPr>
            <a:lvl7pPr eaLnBrk="0" fontAlgn="base" hangingPunct="0">
              <a:spcBef>
                <a:spcPct val="0"/>
              </a:spcBef>
              <a:spcAft>
                <a:spcPct val="0"/>
              </a:spcAft>
              <a:tabLst>
                <a:tab pos="1419225" algn="l"/>
              </a:tabLst>
              <a:defRPr>
                <a:solidFill>
                  <a:schemeClr val="tx1"/>
                </a:solidFill>
                <a:latin typeface="Arial" panose="020B0604020202020204" pitchFamily="34" charset="0"/>
              </a:defRPr>
            </a:lvl7pPr>
            <a:lvl8pPr eaLnBrk="0" fontAlgn="base" hangingPunct="0">
              <a:spcBef>
                <a:spcPct val="0"/>
              </a:spcBef>
              <a:spcAft>
                <a:spcPct val="0"/>
              </a:spcAft>
              <a:tabLst>
                <a:tab pos="1419225" algn="l"/>
              </a:tabLst>
              <a:defRPr>
                <a:solidFill>
                  <a:schemeClr val="tx1"/>
                </a:solidFill>
                <a:latin typeface="Arial" panose="020B0604020202020204" pitchFamily="34" charset="0"/>
              </a:defRPr>
            </a:lvl8pPr>
            <a:lvl9pPr eaLnBrk="0" fontAlgn="base" hangingPunct="0">
              <a:spcBef>
                <a:spcPct val="0"/>
              </a:spcBef>
              <a:spcAft>
                <a:spcPct val="0"/>
              </a:spcAft>
              <a:tabLst>
                <a:tab pos="1419225"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1419225" algn="l"/>
              </a:tabLst>
            </a:pPr>
            <a:endParaRPr kumimoji="0" lang="en-US" altLang="en-US" sz="1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1419225" algn="l"/>
              </a:tabLst>
            </a:pPr>
            <a:r>
              <a:rPr kumimoji="0" lang="en-US" altLang="en-US" sz="2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 </a:t>
            </a:r>
            <a:r>
              <a:rPr kumimoji="0" lang="en-US" altLang="en-US" sz="24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rPr>
              <a:t>Tôi</a:t>
            </a:r>
            <a:r>
              <a:rPr kumimoji="0" lang="en-US" altLang="en-US" sz="2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rPr>
              <a:t>kí</a:t>
            </a:r>
            <a:r>
              <a:rPr kumimoji="0" lang="en-US" altLang="en-US" sz="2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rPr>
              <a:t>hiệu</a:t>
            </a:r>
            <a:r>
              <a:rPr kumimoji="0" lang="en-US" altLang="en-US" sz="2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rPr>
              <a:t>Đường</a:t>
            </a:r>
            <a:r>
              <a:rPr kumimoji="0" lang="en-US" altLang="en-US" sz="2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rPr>
              <a:t>kẻ</a:t>
            </a:r>
            <a:r>
              <a:rPr kumimoji="0" lang="en-US" altLang="en-US" sz="2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rPr>
              <a:t>đậm</a:t>
            </a:r>
            <a:r>
              <a:rPr kumimoji="0" lang="en-US" altLang="en-US" sz="2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rPr>
              <a:t>là</a:t>
            </a:r>
            <a:r>
              <a:rPr kumimoji="0" lang="en-US" altLang="en-US" sz="2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rPr>
              <a:t>số</a:t>
            </a:r>
            <a:r>
              <a:rPr kumimoji="0" lang="en-US" altLang="en-US" sz="2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a:t>
            </a:r>
            <a:r>
              <a:rPr kumimoji="0" lang="en-US" altLang="en-US" sz="24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1</a:t>
            </a:r>
            <a:r>
              <a:rPr kumimoji="0" lang="en-US" altLang="en-US" sz="2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rPr>
              <a:t>các</a:t>
            </a:r>
            <a:r>
              <a:rPr kumimoji="0" lang="en-US" altLang="en-US" sz="2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rPr>
              <a:t>đường</a:t>
            </a:r>
            <a:r>
              <a:rPr kumimoji="0" lang="en-US" altLang="en-US" sz="2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rPr>
              <a:t>còn</a:t>
            </a:r>
            <a:r>
              <a:rPr kumimoji="0" lang="en-US" altLang="en-US" sz="2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rPr>
              <a:t>lại</a:t>
            </a:r>
            <a:r>
              <a:rPr kumimoji="0" lang="en-US" altLang="en-US" sz="2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rPr>
              <a:t>được</a:t>
            </a:r>
            <a:r>
              <a:rPr kumimoji="0" lang="en-US" altLang="en-US" sz="2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rPr>
              <a:t>kí</a:t>
            </a:r>
            <a:r>
              <a:rPr kumimoji="0" lang="en-US" altLang="en-US" sz="2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rPr>
              <a:t>hiệu</a:t>
            </a:r>
            <a:r>
              <a:rPr kumimoji="0" lang="en-US" altLang="en-US" sz="2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rPr>
              <a:t>là</a:t>
            </a:r>
            <a:r>
              <a:rPr kumimoji="0" lang="en-US" altLang="en-US" sz="2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a:t>
            </a:r>
            <a:r>
              <a:rPr kumimoji="0" lang="en-US" altLang="en-US" sz="24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2, 3, 4, 5</a:t>
            </a:r>
            <a:r>
              <a:rPr kumimoji="0" lang="en-US" altLang="en-US" sz="2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rPr>
              <a:t>kể</a:t>
            </a:r>
            <a:r>
              <a:rPr kumimoji="0" lang="en-US" altLang="en-US" sz="2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rPr>
              <a:t>từ</a:t>
            </a:r>
            <a:r>
              <a:rPr kumimoji="0" lang="en-US" altLang="en-US" sz="2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rPr>
              <a:t>dưới</a:t>
            </a:r>
            <a:r>
              <a:rPr kumimoji="0" lang="en-US" altLang="en-US" sz="2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rPr>
              <a:t>lên</a:t>
            </a:r>
            <a:r>
              <a:rPr kumimoji="0" lang="en-US" altLang="en-US" sz="2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rPr>
              <a:t>trên</a:t>
            </a:r>
            <a:r>
              <a:rPr kumimoji="0" lang="en-US" altLang="en-US" sz="2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rPr>
              <a:t>khoảng</a:t>
            </a:r>
            <a:r>
              <a:rPr kumimoji="0" lang="en-US" altLang="en-US" sz="2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rPr>
              <a:t>trống</a:t>
            </a:r>
            <a:r>
              <a:rPr kumimoji="0" lang="en-US" altLang="en-US" sz="2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rPr>
              <a:t>giữa</a:t>
            </a:r>
            <a:r>
              <a:rPr kumimoji="0" lang="en-US" altLang="en-US" sz="2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2 </a:t>
            </a:r>
            <a:r>
              <a:rPr kumimoji="0" lang="en-US" altLang="en-US" sz="24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rPr>
              <a:t>đường</a:t>
            </a:r>
            <a:r>
              <a:rPr kumimoji="0" lang="en-US" altLang="en-US" sz="2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rPr>
              <a:t>kẻ</a:t>
            </a:r>
            <a:r>
              <a:rPr kumimoji="0" lang="en-US" altLang="en-US" sz="2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rPr>
              <a:t>gọi</a:t>
            </a:r>
            <a:r>
              <a:rPr kumimoji="0" lang="en-US" altLang="en-US" sz="2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rPr>
              <a:t>là</a:t>
            </a:r>
            <a:r>
              <a:rPr kumimoji="0" lang="en-US" altLang="en-US" sz="2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rPr>
              <a:t>dòng</a:t>
            </a:r>
            <a:r>
              <a:rPr kumimoji="0" lang="en-US" altLang="en-US" sz="2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a:t>
            </a:r>
            <a:endParaRPr kumimoji="0" lang="en-US" altLang="en-US" sz="2400" b="0" i="0" u="none" strike="noStrike" cap="none" normalizeH="0" baseline="0" dirty="0" smtClean="0">
              <a:ln>
                <a:noFill/>
              </a:ln>
              <a:solidFill>
                <a:schemeClr val="tx1"/>
              </a:solidFill>
              <a:effectLst/>
              <a:latin typeface="Arial" panose="020B0604020202020204" pitchFamily="34" charset="0"/>
            </a:endParaRPr>
          </a:p>
        </p:txBody>
      </p:sp>
      <p:sp>
        <p:nvSpPr>
          <p:cNvPr id="9" name="Rectangle 8"/>
          <p:cNvSpPr/>
          <p:nvPr/>
        </p:nvSpPr>
        <p:spPr>
          <a:xfrm>
            <a:off x="1343677" y="1997505"/>
            <a:ext cx="1133644" cy="523220"/>
          </a:xfrm>
          <a:prstGeom prst="rect">
            <a:avLst/>
          </a:prstGeom>
        </p:spPr>
        <p:txBody>
          <a:bodyPr wrap="none">
            <a:spAutoFit/>
          </a:bodyPr>
          <a:lstStyle/>
          <a:p>
            <a:pPr lvl="0" algn="just" defTabSz="914400" eaLnBrk="0" fontAlgn="base" hangingPunct="0">
              <a:spcBef>
                <a:spcPct val="0"/>
              </a:spcBef>
              <a:spcAft>
                <a:spcPct val="0"/>
              </a:spcAft>
              <a:tabLst>
                <a:tab pos="2247900" algn="l"/>
              </a:tabLst>
            </a:pPr>
            <a:r>
              <a:rPr lang="en-US" altLang="en-US" sz="2800" b="1" u="sng" dirty="0" err="1">
                <a:latin typeface="Times New Roman" panose="02020603050405020304" pitchFamily="18" charset="0"/>
                <a:ea typeface="Times New Roman" panose="02020603050405020304" pitchFamily="18" charset="0"/>
                <a:cs typeface="Times New Roman" panose="02020603050405020304" pitchFamily="18" charset="0"/>
              </a:rPr>
              <a:t>Ví</a:t>
            </a:r>
            <a:r>
              <a:rPr lang="en-US" altLang="en-US" sz="2800" b="1" u="sng"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b="1" u="sng" dirty="0" err="1">
                <a:latin typeface="Times New Roman" panose="02020603050405020304" pitchFamily="18" charset="0"/>
                <a:ea typeface="Times New Roman" panose="02020603050405020304" pitchFamily="18" charset="0"/>
                <a:cs typeface="Times New Roman" panose="02020603050405020304" pitchFamily="18" charset="0"/>
              </a:rPr>
              <a:t>dụ</a:t>
            </a:r>
            <a:r>
              <a:rPr lang="en-US" altLang="en-US" sz="2800" u="sng" dirty="0">
                <a:latin typeface="Times New Roman" panose="02020603050405020304" pitchFamily="18" charset="0"/>
                <a:ea typeface="Times New Roman" panose="02020603050405020304" pitchFamily="18" charset="0"/>
                <a:cs typeface="Times New Roman" panose="02020603050405020304" pitchFamily="18" charset="0"/>
              </a:rPr>
              <a:t>:</a:t>
            </a:r>
            <a:endParaRPr lang="en-US" altLang="en-US" sz="2800" dirty="0">
              <a:latin typeface="Times New Roman" panose="02020603050405020304" pitchFamily="18" charset="0"/>
              <a:cs typeface="Times New Roman" panose="02020603050405020304" pitchFamily="18" charset="0"/>
            </a:endParaRPr>
          </a:p>
        </p:txBody>
      </p:sp>
      <p:sp>
        <p:nvSpPr>
          <p:cNvPr id="10" name="Rectangle 9"/>
          <p:cNvSpPr/>
          <p:nvPr/>
        </p:nvSpPr>
        <p:spPr>
          <a:xfrm>
            <a:off x="2460664" y="4948787"/>
            <a:ext cx="1694695" cy="369332"/>
          </a:xfrm>
          <a:prstGeom prst="rect">
            <a:avLst/>
          </a:prstGeom>
        </p:spPr>
        <p:txBody>
          <a:bodyPr wrap="none">
            <a:spAutoFit/>
          </a:bodyPr>
          <a:lstStyle/>
          <a:p>
            <a:r>
              <a:rPr lang="en-US" altLang="en-US" sz="1100" dirty="0">
                <a:latin typeface="Arial" panose="020B0604020202020204" pitchFamily="34" charset="0"/>
                <a:ea typeface="Times New Roman" panose="02020603050405020304" pitchFamily="18" charset="0"/>
              </a:rPr>
              <a:t> </a:t>
            </a:r>
            <a:r>
              <a:rPr lang="en-US" altLang="en-US" dirty="0" err="1">
                <a:latin typeface="Arial" panose="020B0604020202020204" pitchFamily="34" charset="0"/>
                <a:ea typeface="Times New Roman" panose="02020603050405020304" pitchFamily="18" charset="0"/>
              </a:rPr>
              <a:t>Đường</a:t>
            </a:r>
            <a:r>
              <a:rPr lang="en-US" altLang="en-US" dirty="0">
                <a:latin typeface="Arial" panose="020B0604020202020204" pitchFamily="34" charset="0"/>
                <a:ea typeface="Times New Roman" panose="02020603050405020304" pitchFamily="18" charset="0"/>
              </a:rPr>
              <a:t> </a:t>
            </a:r>
            <a:r>
              <a:rPr lang="en-US" altLang="en-US" dirty="0" err="1">
                <a:latin typeface="Arial" panose="020B0604020202020204" pitchFamily="34" charset="0"/>
                <a:ea typeface="Times New Roman" panose="02020603050405020304" pitchFamily="18" charset="0"/>
              </a:rPr>
              <a:t>kẻ</a:t>
            </a:r>
            <a:r>
              <a:rPr lang="en-US" altLang="en-US" dirty="0">
                <a:latin typeface="Arial" panose="020B0604020202020204" pitchFamily="34" charset="0"/>
                <a:ea typeface="Times New Roman" panose="02020603050405020304" pitchFamily="18" charset="0"/>
              </a:rPr>
              <a:t> </a:t>
            </a:r>
            <a:r>
              <a:rPr lang="en-US" altLang="en-US" dirty="0" err="1">
                <a:latin typeface="Arial" panose="020B0604020202020204" pitchFamily="34" charset="0"/>
                <a:ea typeface="Times New Roman" panose="02020603050405020304" pitchFamily="18" charset="0"/>
              </a:rPr>
              <a:t>dọc</a:t>
            </a:r>
            <a:endParaRPr lang="en-US" dirty="0"/>
          </a:p>
        </p:txBody>
      </p:sp>
    </p:spTree>
    <p:extLst>
      <p:ext uri="{BB962C8B-B14F-4D97-AF65-F5344CB8AC3E}">
        <p14:creationId xmlns:p14="http://schemas.microsoft.com/office/powerpoint/2010/main" val="338767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down)">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barn(inVertical)">
                                      <p:cBhvr>
                                        <p:cTn id="38" dur="500"/>
                                        <p:tgtEl>
                                          <p:spTgt spid="4"/>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10">
                                            <p:txEl>
                                              <p:pRg st="0" end="0"/>
                                            </p:txEl>
                                          </p:spTgt>
                                        </p:tgtEl>
                                        <p:attrNameLst>
                                          <p:attrName>style.visibility</p:attrName>
                                        </p:attrNameLst>
                                      </p:cBhvr>
                                      <p:to>
                                        <p:strVal val="visible"/>
                                      </p:to>
                                    </p:set>
                                    <p:animEffect transition="in" filter="fade">
                                      <p:cBhvr>
                                        <p:cTn id="43" dur="1000"/>
                                        <p:tgtEl>
                                          <p:spTgt spid="10">
                                            <p:txEl>
                                              <p:pRg st="0" end="0"/>
                                            </p:txEl>
                                          </p:spTgt>
                                        </p:tgtEl>
                                      </p:cBhvr>
                                    </p:animEffect>
                                    <p:anim calcmode="lin" valueType="num">
                                      <p:cBhvr>
                                        <p:cTn id="44"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45"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fade">
                                      <p:cBhvr>
                                        <p:cTn id="5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96950" y="291313"/>
            <a:ext cx="6975334" cy="32368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accent6"/>
                </a:solidFill>
                <a:latin typeface="Times New Roman" pitchFamily="18" charset="0"/>
                <a:cs typeface="Times New Roman" pitchFamily="18" charset="0"/>
              </a:rPr>
              <a:t>MỘT SỐ GIẢI </a:t>
            </a:r>
            <a:r>
              <a:rPr lang="en-US" b="1" dirty="0" smtClean="0">
                <a:solidFill>
                  <a:schemeClr val="accent6"/>
                </a:solidFill>
                <a:latin typeface="Times New Roman" pitchFamily="18" charset="0"/>
                <a:cs typeface="Times New Roman" pitchFamily="18" charset="0"/>
              </a:rPr>
              <a:t>PHÁP RÈN </a:t>
            </a:r>
            <a:r>
              <a:rPr lang="en-US" b="1" dirty="0">
                <a:solidFill>
                  <a:schemeClr val="accent6"/>
                </a:solidFill>
                <a:latin typeface="Times New Roman" pitchFamily="18" charset="0"/>
                <a:cs typeface="Times New Roman" pitchFamily="18" charset="0"/>
              </a:rPr>
              <a:t>CHỮ VIẾT CHO HỌC SINH LỚP 1</a:t>
            </a:r>
          </a:p>
          <a:p>
            <a:pPr algn="ctr"/>
            <a:endParaRPr lang="en-US" dirty="0"/>
          </a:p>
        </p:txBody>
      </p:sp>
      <p:sp>
        <p:nvSpPr>
          <p:cNvPr id="5" name="Rectangle 4"/>
          <p:cNvSpPr/>
          <p:nvPr/>
        </p:nvSpPr>
        <p:spPr>
          <a:xfrm>
            <a:off x="207389" y="693637"/>
            <a:ext cx="11984611" cy="2711512"/>
          </a:xfrm>
          <a:prstGeom prst="rect">
            <a:avLst/>
          </a:prstGeom>
        </p:spPr>
        <p:txBody>
          <a:bodyPr wrap="square">
            <a:spAutoFit/>
          </a:bodyPr>
          <a:lstStyle/>
          <a:p>
            <a:pPr algn="just">
              <a:lnSpc>
                <a:spcPct val="115000"/>
              </a:lnSpc>
              <a:spcAft>
                <a:spcPts val="0"/>
              </a:spcAft>
            </a:pPr>
            <a:r>
              <a:rPr lang="en-US" sz="2800" b="1" dirty="0" smtClean="0">
                <a:latin typeface="Times New Roman" panose="02020603050405020304" pitchFamily="18" charset="0"/>
                <a:ea typeface="Times New Roman" panose="02020603050405020304" pitchFamily="18" charset="0"/>
              </a:rPr>
              <a:t>              b</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Tư</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thế</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ngồi</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viết</a:t>
            </a:r>
            <a:r>
              <a:rPr lang="en-US" sz="2800" b="1" dirty="0">
                <a:latin typeface="Times New Roman" panose="02020603050405020304" pitchFamily="18" charset="0"/>
                <a:ea typeface="Times New Roman" panose="02020603050405020304" pitchFamily="18" charset="0"/>
              </a:rPr>
              <a:t>: </a:t>
            </a:r>
            <a:endParaRPr lang="en-US" sz="2800" b="1" dirty="0" smtClean="0">
              <a:latin typeface="Times New Roman" panose="02020603050405020304" pitchFamily="18" charset="0"/>
              <a:ea typeface="Times New Roman" panose="02020603050405020304" pitchFamily="18" charset="0"/>
            </a:endParaRPr>
          </a:p>
          <a:p>
            <a:pPr algn="just">
              <a:lnSpc>
                <a:spcPct val="115000"/>
              </a:lnSpc>
              <a:spcAft>
                <a:spcPts val="0"/>
              </a:spcAft>
            </a:pPr>
            <a:r>
              <a:rPr lang="en-US" sz="2400" dirty="0" err="1" smtClean="0">
                <a:latin typeface="Times New Roman" panose="02020603050405020304" pitchFamily="18" charset="0"/>
                <a:ea typeface="Times New Roman" panose="02020603050405020304" pitchFamily="18" charset="0"/>
              </a:rPr>
              <a:t>Khi</a:t>
            </a:r>
            <a:r>
              <a:rPr lang="en-US" sz="2400" dirty="0" smtClean="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ngồi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viết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em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phải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ngồi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ngay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ngắn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lưng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thẳng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không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tì</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ngực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cạnh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bàn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đầu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cúi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hai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mắt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cách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mặt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vở</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từ</a:t>
            </a:r>
            <a:r>
              <a:rPr lang="en-US" sz="2400" dirty="0">
                <a:latin typeface="Times New Roman" panose="02020603050405020304" pitchFamily="18" charset="0"/>
                <a:ea typeface="Times New Roman" panose="02020603050405020304" pitchFamily="18" charset="0"/>
              </a:rPr>
              <a:t> 25cm </a:t>
            </a:r>
            <a:r>
              <a:rPr lang="en-US" sz="2400" dirty="0" err="1">
                <a:latin typeface="Times New Roman" panose="02020603050405020304" pitchFamily="18" charset="0"/>
                <a:ea typeface="Times New Roman" panose="02020603050405020304" pitchFamily="18" charset="0"/>
              </a:rPr>
              <a:t>đến</a:t>
            </a:r>
            <a:r>
              <a:rPr lang="en-US" sz="2400" dirty="0">
                <a:latin typeface="Times New Roman" panose="02020603050405020304" pitchFamily="18" charset="0"/>
                <a:ea typeface="Times New Roman" panose="02020603050405020304" pitchFamily="18" charset="0"/>
              </a:rPr>
              <a:t> 30cm. </a:t>
            </a:r>
            <a:r>
              <a:rPr lang="en-US" sz="2400" dirty="0" err="1">
                <a:latin typeface="Times New Roman" panose="02020603050405020304" pitchFamily="18" charset="0"/>
                <a:ea typeface="Times New Roman" panose="02020603050405020304" pitchFamily="18" charset="0"/>
              </a:rPr>
              <a:t>Cánh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tay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đặt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mặt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bàn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vở</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bàn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tay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tì</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mép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vở</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giữ</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vở</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không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xê</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dịch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viết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tay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phải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cũng</a:t>
            </a:r>
            <a:r>
              <a:rPr lang="en-US" sz="2400" dirty="0">
                <a:latin typeface="Times New Roman" panose="02020603050405020304" pitchFamily="18" charset="0"/>
                <a:ea typeface="Times New Roman" panose="02020603050405020304" pitchFamily="18" charset="0"/>
              </a:rPr>
              <a:t> ở </a:t>
            </a:r>
            <a:r>
              <a:rPr lang="en-US" sz="2400" dirty="0" err="1">
                <a:latin typeface="Times New Roman" panose="02020603050405020304" pitchFamily="18" charset="0"/>
                <a:ea typeface="Times New Roman" panose="02020603050405020304" pitchFamily="18" charset="0"/>
              </a:rPr>
              <a:t>trên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mặt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bàn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Với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cách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để</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tay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như</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vậy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viết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bàn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tay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tay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phải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thể</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dịch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chuyển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thuận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lợi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từ</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trái</a:t>
            </a:r>
            <a:r>
              <a:rPr lang="en-US" sz="2400" dirty="0">
                <a:latin typeface="Times New Roman" panose="02020603050405020304" pitchFamily="18" charset="0"/>
                <a:ea typeface="Times New Roman" panose="02020603050405020304" pitchFamily="18" charset="0"/>
              </a:rPr>
              <a:t> sang </a:t>
            </a:r>
            <a:r>
              <a:rPr lang="en-US" sz="2400" dirty="0" err="1">
                <a:latin typeface="Times New Roman" panose="02020603050405020304" pitchFamily="18" charset="0"/>
                <a:ea typeface="Times New Roman" panose="02020603050405020304" pitchFamily="18" charset="0"/>
              </a:rPr>
              <a:t>phải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dễ</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dàng</a:t>
            </a:r>
            <a:r>
              <a:rPr lang="en-US" sz="2400" dirty="0">
                <a:latin typeface="Times New Roman" panose="02020603050405020304" pitchFamily="18" charset="0"/>
                <a:ea typeface="Times New Roman" panose="02020603050405020304" pitchFamily="18" charset="0"/>
              </a:rPr>
              <a:t>. Hai </a:t>
            </a:r>
            <a:r>
              <a:rPr lang="en-US" sz="2400" dirty="0" err="1">
                <a:latin typeface="Times New Roman" panose="02020603050405020304" pitchFamily="18" charset="0"/>
                <a:ea typeface="Times New Roman" panose="02020603050405020304" pitchFamily="18" charset="0"/>
              </a:rPr>
              <a:t>chân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để</a:t>
            </a:r>
            <a:r>
              <a:rPr lang="en-US" sz="2400" dirty="0">
                <a:latin typeface="Times New Roman" panose="02020603050405020304" pitchFamily="18" charset="0"/>
                <a:ea typeface="Times New Roman" panose="02020603050405020304" pitchFamily="18" charset="0"/>
              </a:rPr>
              <a:t> song </a:t>
            </a:r>
            <a:r>
              <a:rPr lang="en-US" sz="2400" dirty="0" err="1">
                <a:latin typeface="Times New Roman" panose="02020603050405020304" pitchFamily="18" charset="0"/>
                <a:ea typeface="Times New Roman" panose="02020603050405020304" pitchFamily="18" charset="0"/>
              </a:rPr>
              <a:t>song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thoải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mái</a:t>
            </a:r>
            <a:r>
              <a:rPr lang="en-US" sz="2400" dirty="0">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grpSp>
        <p:nvGrpSpPr>
          <p:cNvPr id="9" name="Group 8"/>
          <p:cNvGrpSpPr/>
          <p:nvPr/>
        </p:nvGrpSpPr>
        <p:grpSpPr>
          <a:xfrm>
            <a:off x="676853" y="3339159"/>
            <a:ext cx="11045682" cy="3518841"/>
            <a:chOff x="600172" y="3339159"/>
            <a:chExt cx="11045682" cy="3518841"/>
          </a:xfrm>
        </p:grpSpPr>
        <p:pic>
          <p:nvPicPr>
            <p:cNvPr id="7" name="Picture 6" descr="C:\Users\minhp\Desktop\z4875829579845_f1862999225d9a19d1fc74fc8a3e71b5.jpg"/>
            <p:cNvPicPr/>
            <p:nvPr/>
          </p:nvPicPr>
          <p:blipFill>
            <a:blip r:embed="rId2">
              <a:extLst>
                <a:ext uri="{28A0092B-C50C-407E-A947-70E740481C1C}">
                  <a14:useLocalDpi xmlns:a14="http://schemas.microsoft.com/office/drawing/2010/main" val="0"/>
                </a:ext>
              </a:extLst>
            </a:blip>
            <a:srcRect/>
            <a:stretch>
              <a:fillRect/>
            </a:stretch>
          </p:blipFill>
          <p:spPr bwMode="auto">
            <a:xfrm>
              <a:off x="600172" y="3405148"/>
              <a:ext cx="5593238" cy="3452851"/>
            </a:xfrm>
            <a:prstGeom prst="rect">
              <a:avLst/>
            </a:prstGeom>
            <a:noFill/>
            <a:ln>
              <a:noFill/>
            </a:ln>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0544" y="3339159"/>
              <a:ext cx="5405310" cy="3518841"/>
            </a:xfrm>
            <a:prstGeom prst="rect">
              <a:avLst/>
            </a:prstGeom>
            <a:ln>
              <a:noFill/>
            </a:ln>
          </p:spPr>
        </p:pic>
      </p:grpSp>
    </p:spTree>
    <p:extLst>
      <p:ext uri="{BB962C8B-B14F-4D97-AF65-F5344CB8AC3E}">
        <p14:creationId xmlns:p14="http://schemas.microsoft.com/office/powerpoint/2010/main" val="3989122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ircle(in)">
                                      <p:cBhvr>
                                        <p:cTn id="13"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96950" y="291313"/>
            <a:ext cx="6975334" cy="32368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accent6"/>
                </a:solidFill>
                <a:latin typeface="Times New Roman" pitchFamily="18" charset="0"/>
                <a:cs typeface="Times New Roman" pitchFamily="18" charset="0"/>
              </a:rPr>
              <a:t>MỘT SỐ GIẢI </a:t>
            </a:r>
            <a:r>
              <a:rPr lang="en-US" b="1" dirty="0" smtClean="0">
                <a:solidFill>
                  <a:schemeClr val="accent6"/>
                </a:solidFill>
                <a:latin typeface="Times New Roman" pitchFamily="18" charset="0"/>
                <a:cs typeface="Times New Roman" pitchFamily="18" charset="0"/>
              </a:rPr>
              <a:t>PHÁP RÈN </a:t>
            </a:r>
            <a:r>
              <a:rPr lang="en-US" b="1" dirty="0">
                <a:solidFill>
                  <a:schemeClr val="accent6"/>
                </a:solidFill>
                <a:latin typeface="Times New Roman" pitchFamily="18" charset="0"/>
                <a:cs typeface="Times New Roman" pitchFamily="18" charset="0"/>
              </a:rPr>
              <a:t>CHỮ VIẾT CHO HỌC SINH LỚP 1</a:t>
            </a:r>
          </a:p>
          <a:p>
            <a:pPr algn="ctr"/>
            <a:endParaRPr lang="en-US" dirty="0"/>
          </a:p>
        </p:txBody>
      </p:sp>
      <p:sp>
        <p:nvSpPr>
          <p:cNvPr id="5" name="Rectangle 4"/>
          <p:cNvSpPr/>
          <p:nvPr/>
        </p:nvSpPr>
        <p:spPr>
          <a:xfrm>
            <a:off x="329938" y="760606"/>
            <a:ext cx="6391373" cy="6038576"/>
          </a:xfrm>
          <a:prstGeom prst="rect">
            <a:avLst/>
          </a:prstGeom>
        </p:spPr>
        <p:txBody>
          <a:bodyPr wrap="square">
            <a:spAutoFit/>
          </a:bodyPr>
          <a:lstStyle/>
          <a:p>
            <a:pPr>
              <a:lnSpc>
                <a:spcPct val="115000"/>
              </a:lnSpc>
              <a:spcAft>
                <a:spcPts val="0"/>
              </a:spcAft>
            </a:pPr>
            <a:r>
              <a:rPr lang="en-US" sz="2800" b="1" dirty="0" smtClean="0">
                <a:latin typeface="Times New Roman" panose="02020603050405020304" pitchFamily="18" charset="0"/>
                <a:ea typeface="Times New Roman" panose="02020603050405020304" pitchFamily="18" charset="0"/>
              </a:rPr>
              <a:t>             c. </a:t>
            </a:r>
            <a:r>
              <a:rPr lang="en-US" sz="2800" b="1" dirty="0" err="1">
                <a:latin typeface="Times New Roman" panose="02020603050405020304" pitchFamily="18" charset="0"/>
                <a:ea typeface="Times New Roman" panose="02020603050405020304" pitchFamily="18" charset="0"/>
              </a:rPr>
              <a:t>Cách</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để</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vở</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xê</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dịch</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vở</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khi</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viết</a:t>
            </a:r>
            <a:r>
              <a:rPr lang="en-US" sz="2800" b="1" dirty="0">
                <a:latin typeface="Times New Roman" panose="02020603050405020304" pitchFamily="18" charset="0"/>
                <a:ea typeface="Times New Roman" panose="02020603050405020304" pitchFamily="18" charset="0"/>
              </a:rPr>
              <a:t>:</a:t>
            </a:r>
            <a:r>
              <a:rPr lang="en-US" sz="2800" dirty="0">
                <a:latin typeface="Times New Roman" panose="02020603050405020304" pitchFamily="18" charset="0"/>
                <a:ea typeface="Times New Roman" panose="02020603050405020304" pitchFamily="18" charset="0"/>
              </a:rPr>
              <a:t> </a:t>
            </a:r>
            <a:endParaRPr lang="en-US" sz="2800" dirty="0" smtClean="0">
              <a:latin typeface="Times New Roman" panose="02020603050405020304" pitchFamily="18" charset="0"/>
              <a:ea typeface="Times New Roman" panose="02020603050405020304" pitchFamily="18" charset="0"/>
            </a:endParaRPr>
          </a:p>
          <a:p>
            <a:pPr>
              <a:lnSpc>
                <a:spcPct val="115000"/>
              </a:lnSpc>
              <a:spcAft>
                <a:spcPts val="0"/>
              </a:spcAft>
            </a:pPr>
            <a:r>
              <a:rPr lang="en-US" sz="2800" dirty="0" err="1" smtClean="0">
                <a:latin typeface="Times New Roman" panose="02020603050405020304" pitchFamily="18" charset="0"/>
                <a:ea typeface="Times New Roman" panose="02020603050405020304" pitchFamily="18" charset="0"/>
              </a:rPr>
              <a:t>Khi</a:t>
            </a:r>
            <a:r>
              <a:rPr lang="en-US" sz="2800" dirty="0" smtClean="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viết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chữ</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đứng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học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sinh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cần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để</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vở</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ngay</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ngắn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trước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mặt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Nếu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tập</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viết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chữ</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nghiêng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tự</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chọn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cần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để</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vở</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hơi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nghiêng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sao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mép</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vở</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phía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dưới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cùng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với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mép</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bàn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sẽ</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tạo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thành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một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góc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khoảng</a:t>
            </a:r>
            <a:r>
              <a:rPr lang="en-US" sz="2800" dirty="0">
                <a:latin typeface="Times New Roman" panose="02020603050405020304" pitchFamily="18" charset="0"/>
                <a:ea typeface="Times New Roman" panose="02020603050405020304" pitchFamily="18" charset="0"/>
              </a:rPr>
              <a:t> 15 </a:t>
            </a:r>
            <a:r>
              <a:rPr lang="en-US" sz="2800" dirty="0" err="1">
                <a:latin typeface="Times New Roman" panose="02020603050405020304" pitchFamily="18" charset="0"/>
                <a:ea typeface="Times New Roman" panose="02020603050405020304" pitchFamily="18" charset="0"/>
              </a:rPr>
              <a:t>độ</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Khi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viết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độ</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nghiêng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nét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chữ</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cùng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với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mép</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bàn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sẽ</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tạo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thành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một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góc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vuông</a:t>
            </a:r>
            <a:r>
              <a:rPr lang="en-US" sz="2800" dirty="0">
                <a:latin typeface="Times New Roman" panose="02020603050405020304" pitchFamily="18" charset="0"/>
                <a:ea typeface="Times New Roman" panose="02020603050405020304" pitchFamily="18" charset="0"/>
              </a:rPr>
              <a:t> 90 </a:t>
            </a:r>
            <a:r>
              <a:rPr lang="en-US" sz="2800" dirty="0" err="1">
                <a:latin typeface="Times New Roman" panose="02020603050405020304" pitchFamily="18" charset="0"/>
                <a:ea typeface="Times New Roman" panose="02020603050405020304" pitchFamily="18" charset="0"/>
              </a:rPr>
              <a:t>độ</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Như</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vậy</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dù</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viết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theo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kiểu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chữ</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đứng</a:t>
            </a:r>
            <a:r>
              <a:rPr lang="en-US" sz="2800" dirty="0">
                <a:latin typeface="Times New Roman" panose="02020603050405020304" pitchFamily="18" charset="0"/>
                <a:ea typeface="Times New Roman" panose="02020603050405020304" pitchFamily="18" charset="0"/>
              </a:rPr>
              <a:t> hay </a:t>
            </a:r>
            <a:r>
              <a:rPr lang="en-US" sz="2800" dirty="0" err="1">
                <a:latin typeface="Times New Roman" panose="02020603050405020304" pitchFamily="18" charset="0"/>
                <a:ea typeface="Times New Roman" panose="02020603050405020304" pitchFamily="18" charset="0"/>
              </a:rPr>
              <a:t>chữ</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nghiêng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nét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chữ</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luôn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thẳng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đứng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trước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mặt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chỉ</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khác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nhau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về</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cách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để</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vở</a:t>
            </a:r>
            <a:r>
              <a:rPr lang="en-US" sz="2800" dirty="0">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5579" y="614996"/>
            <a:ext cx="5376421" cy="6243004"/>
          </a:xfrm>
          <a:prstGeom prst="rect">
            <a:avLst/>
          </a:prstGeom>
        </p:spPr>
      </p:pic>
    </p:spTree>
    <p:extLst>
      <p:ext uri="{BB962C8B-B14F-4D97-AF65-F5344CB8AC3E}">
        <p14:creationId xmlns:p14="http://schemas.microsoft.com/office/powerpoint/2010/main" val="1294992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129</TotalTime>
  <Words>3928</Words>
  <Application>Microsoft Office PowerPoint</Application>
  <PresentationFormat>Widescreen</PresentationFormat>
  <Paragraphs>201</Paragraphs>
  <Slides>22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Century Gothic</vt:lpstr>
      <vt:lpstr>Times New Roman</vt:lpstr>
      <vt:lpstr>Wingdings</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minhp</dc:creator>
  <cp:lastModifiedBy>minhp</cp:lastModifiedBy>
  <cp:revision>18</cp:revision>
  <dcterms:created xsi:type="dcterms:W3CDTF">2023-12-11T11:51:17Z</dcterms:created>
  <dcterms:modified xsi:type="dcterms:W3CDTF">2024-01-07T06:00:28Z</dcterms:modified>
</cp:coreProperties>
</file>